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Lst>
  <p:notesMasterIdLst>
    <p:notesMasterId r:id="rId27"/>
  </p:notesMasterIdLst>
  <p:sldIdLst>
    <p:sldId id="406" r:id="rId2"/>
    <p:sldId id="256" r:id="rId3"/>
    <p:sldId id="458" r:id="rId4"/>
    <p:sldId id="352" r:id="rId5"/>
    <p:sldId id="567" r:id="rId6"/>
    <p:sldId id="463" r:id="rId7"/>
    <p:sldId id="459" r:id="rId8"/>
    <p:sldId id="464" r:id="rId9"/>
    <p:sldId id="462" r:id="rId10"/>
    <p:sldId id="461" r:id="rId11"/>
    <p:sldId id="460" r:id="rId12"/>
    <p:sldId id="465" r:id="rId13"/>
    <p:sldId id="467" r:id="rId14"/>
    <p:sldId id="468" r:id="rId15"/>
    <p:sldId id="472" r:id="rId16"/>
    <p:sldId id="568" r:id="rId17"/>
    <p:sldId id="478" r:id="rId18"/>
    <p:sldId id="466" r:id="rId19"/>
    <p:sldId id="469" r:id="rId20"/>
    <p:sldId id="471" r:id="rId21"/>
    <p:sldId id="480" r:id="rId22"/>
    <p:sldId id="474" r:id="rId23"/>
    <p:sldId id="479" r:id="rId24"/>
    <p:sldId id="481" r:id="rId25"/>
    <p:sldId id="4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8698" autoAdjust="0"/>
    <p:restoredTop sz="93269" autoAdjust="0"/>
  </p:normalViewPr>
  <p:slideViewPr>
    <p:cSldViewPr snapToGrid="0">
      <p:cViewPr varScale="1">
        <p:scale>
          <a:sx n="103" d="100"/>
          <a:sy n="103" d="100"/>
        </p:scale>
        <p:origin x="114" y="186"/>
      </p:cViewPr>
      <p:guideLst/>
    </p:cSldViewPr>
  </p:slideViewPr>
  <p:notesTextViewPr>
    <p:cViewPr>
      <p:scale>
        <a:sx n="3" d="2"/>
        <a:sy n="3" d="2"/>
      </p:scale>
      <p:origin x="0" y="0"/>
    </p:cViewPr>
  </p:notesTextViewPr>
  <p:sorterViewPr>
    <p:cViewPr varScale="1">
      <p:scale>
        <a:sx n="100" d="100"/>
        <a:sy n="100" d="100"/>
      </p:scale>
      <p:origin x="0" y="-5130"/>
    </p:cViewPr>
  </p:sorterViewPr>
  <p:notesViewPr>
    <p:cSldViewPr snapToGrid="0">
      <p:cViewPr varScale="1">
        <p:scale>
          <a:sx n="85" d="100"/>
          <a:sy n="85" d="100"/>
        </p:scale>
        <p:origin x="3168"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17AB96-EA4E-45D9-BE0D-31444D58337D}" type="datetimeFigureOut">
              <a:rPr lang="en-GB" smtClean="0"/>
              <a:t>18/11/2024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r>
              <a:rPr lang="en-GB" dirty="0" smtClean="0"/>
              <a:t>33</a:t>
            </a:r>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67C8F7-FF71-4F25-A9C3-008D9FDA093E}" type="slidenum">
              <a:rPr lang="en-GB" smtClean="0"/>
              <a:t>‹#›</a:t>
            </a:fld>
            <a:endParaRPr lang="en-GB" dirty="0"/>
          </a:p>
        </p:txBody>
      </p:sp>
    </p:spTree>
    <p:extLst>
      <p:ext uri="{BB962C8B-B14F-4D97-AF65-F5344CB8AC3E}">
        <p14:creationId xmlns:p14="http://schemas.microsoft.com/office/powerpoint/2010/main" val="2661379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867C8F7-FF71-4F25-A9C3-008D9FDA093E}" type="slidenum">
              <a:rPr lang="en-GB" smtClean="0"/>
              <a:t>2</a:t>
            </a:fld>
            <a:endParaRPr lang="en-GB" dirty="0"/>
          </a:p>
        </p:txBody>
      </p:sp>
    </p:spTree>
    <p:extLst>
      <p:ext uri="{BB962C8B-B14F-4D97-AF65-F5344CB8AC3E}">
        <p14:creationId xmlns:p14="http://schemas.microsoft.com/office/powerpoint/2010/main" val="177396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18/11/2024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15580564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A158B95-4CF9-43A6-9066-8C025B146548}" type="datetimeFigureOut">
              <a:rPr lang="en-GB" smtClean="0"/>
              <a:t>18/11/2024</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53E05A49-B8B3-424D-8B37-637C0C26C03A}" type="slidenum">
              <a:rPr lang="en-GB" smtClean="0"/>
              <a:t>‹#›</a:t>
            </a:fld>
            <a:endParaRPr lang="en-GB" dirty="0"/>
          </a:p>
        </p:txBody>
      </p:sp>
    </p:spTree>
    <p:extLst>
      <p:ext uri="{BB962C8B-B14F-4D97-AF65-F5344CB8AC3E}">
        <p14:creationId xmlns:p14="http://schemas.microsoft.com/office/powerpoint/2010/main" val="24320546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dirty="0" smtClean="0"/>
              <a:t>American History and Politics</a:t>
            </a:r>
            <a:br>
              <a:rPr lang="en-US" dirty="0" smtClean="0"/>
            </a:br>
            <a:r>
              <a:rPr lang="en-US" dirty="0" smtClean="0"/>
              <a:t>Session 1: Pre Columbian America</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dirty="0" smtClean="0"/>
              <a:t>The First Americans</a:t>
            </a:r>
          </a:p>
          <a:p>
            <a:pPr lvl="0"/>
            <a:endParaRPr lang="en-US" dirty="0" smtClean="0"/>
          </a:p>
          <a:p>
            <a:pPr lvl="0"/>
            <a:r>
              <a:rPr lang="en-US" dirty="0" smtClean="0"/>
              <a:t>Native American cultures 1493</a:t>
            </a:r>
          </a:p>
          <a:p>
            <a:pPr lvl="0"/>
            <a:endParaRPr lang="en-US" dirty="0" smtClean="0"/>
          </a:p>
          <a:p>
            <a:pPr lvl="0"/>
            <a:r>
              <a:rPr lang="en-US" dirty="0" smtClean="0"/>
              <a:t>The W</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9A158B95-4CF9-43A6-9066-8C025B146548}" type="datetimeFigureOut">
              <a:rPr lang="en-GB" smtClean="0"/>
              <a:t>18/11/2024</a:t>
            </a:fld>
            <a:endParaRPr lang="en-GB"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53E05A49-B8B3-424D-8B37-637C0C26C03A}" type="slidenum">
              <a:rPr lang="en-GB" smtClean="0"/>
              <a:t>‹#›</a:t>
            </a:fld>
            <a:endParaRPr lang="en-GB" dirty="0"/>
          </a:p>
        </p:txBody>
      </p:sp>
    </p:spTree>
    <p:extLst>
      <p:ext uri="{BB962C8B-B14F-4D97-AF65-F5344CB8AC3E}">
        <p14:creationId xmlns:p14="http://schemas.microsoft.com/office/powerpoint/2010/main" val="3685335589"/>
      </p:ext>
    </p:extLst>
  </p:cSld>
  <p:clrMap bg1="lt1" tx1="dk1" bg2="lt2" tx2="dk2" accent1="accent1" accent2="accent2" accent3="accent3" accent4="accent4" accent5="accent5" accent6="accent6" hlink="hlink" folHlink="folHlink"/>
  <p:sldLayoutIdLst>
    <p:sldLayoutId id="2147483780" r:id="rId1"/>
    <p:sldLayoutId id="2147483781" r:id="rId2"/>
  </p:sldLayoutIdLst>
  <p:txStyles>
    <p:titleStyle>
      <a:lvl1pPr algn="l" defTabSz="457200" rtl="0" eaLnBrk="1" latinLnBrk="0" hangingPunct="1">
        <a:spcBef>
          <a:spcPct val="0"/>
        </a:spcBef>
        <a:buNone/>
        <a:defRPr sz="3600" kern="1200" baseline="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baseline="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48638" y="270538"/>
            <a:ext cx="7218964" cy="707886"/>
          </a:xfrm>
          <a:prstGeom prst="rect">
            <a:avLst/>
          </a:prstGeom>
          <a:noFill/>
        </p:spPr>
        <p:txBody>
          <a:bodyPr wrap="none" rtlCol="0">
            <a:spAutoFit/>
          </a:bodyPr>
          <a:lstStyle/>
          <a:p>
            <a:r>
              <a:rPr lang="en-GB" sz="4000" dirty="0" smtClean="0">
                <a:latin typeface="Arial" panose="020B0604020202020204" pitchFamily="34" charset="0"/>
                <a:cs typeface="Arial" panose="020B0604020202020204" pitchFamily="34" charset="0"/>
              </a:rPr>
              <a:t>Module 4: The vacillating Giant</a:t>
            </a:r>
            <a:endParaRPr lang="en-GB" sz="4000" dirty="0">
              <a:latin typeface="Arial" panose="020B0604020202020204" pitchFamily="34" charset="0"/>
              <a:cs typeface="Arial" panose="020B0604020202020204" pitchFamily="34" charset="0"/>
            </a:endParaRPr>
          </a:p>
        </p:txBody>
      </p:sp>
      <p:sp>
        <p:nvSpPr>
          <p:cNvPr id="2" name="Content Placeholder 1"/>
          <p:cNvSpPr>
            <a:spLocks noGrp="1"/>
          </p:cNvSpPr>
          <p:nvPr>
            <p:ph idx="1"/>
          </p:nvPr>
        </p:nvSpPr>
        <p:spPr/>
        <p:txBody>
          <a:bodyPr/>
          <a:lstStyle/>
          <a:p>
            <a:endParaRPr lang="en-GB" dirty="0"/>
          </a:p>
        </p:txBody>
      </p:sp>
      <p:graphicFrame>
        <p:nvGraphicFramePr>
          <p:cNvPr id="6" name="Content Placeholder 3"/>
          <p:cNvGraphicFramePr>
            <a:graphicFrameLocks/>
          </p:cNvGraphicFramePr>
          <p:nvPr>
            <p:extLst>
              <p:ext uri="{D42A27DB-BD31-4B8C-83A1-F6EECF244321}">
                <p14:modId xmlns:p14="http://schemas.microsoft.com/office/powerpoint/2010/main" val="1561565430"/>
              </p:ext>
            </p:extLst>
          </p:nvPr>
        </p:nvGraphicFramePr>
        <p:xfrm>
          <a:off x="188537" y="1448445"/>
          <a:ext cx="11255604" cy="5151530"/>
        </p:xfrm>
        <a:graphic>
          <a:graphicData uri="http://schemas.openxmlformats.org/drawingml/2006/table">
            <a:tbl>
              <a:tblPr firstRow="1" bandRow="1">
                <a:tableStyleId>{5C22544A-7EE6-4342-B048-85BDC9FD1C3A}</a:tableStyleId>
              </a:tblPr>
              <a:tblGrid>
                <a:gridCol w="847465">
                  <a:extLst>
                    <a:ext uri="{9D8B030D-6E8A-4147-A177-3AD203B41FA5}">
                      <a16:colId xmlns:a16="http://schemas.microsoft.com/office/drawing/2014/main" val="4093556288"/>
                    </a:ext>
                  </a:extLst>
                </a:gridCol>
                <a:gridCol w="5808731">
                  <a:extLst>
                    <a:ext uri="{9D8B030D-6E8A-4147-A177-3AD203B41FA5}">
                      <a16:colId xmlns:a16="http://schemas.microsoft.com/office/drawing/2014/main" val="1218002973"/>
                    </a:ext>
                  </a:extLst>
                </a:gridCol>
                <a:gridCol w="2204909">
                  <a:extLst>
                    <a:ext uri="{9D8B030D-6E8A-4147-A177-3AD203B41FA5}">
                      <a16:colId xmlns:a16="http://schemas.microsoft.com/office/drawing/2014/main" val="3355094114"/>
                    </a:ext>
                  </a:extLst>
                </a:gridCol>
                <a:gridCol w="2394499">
                  <a:extLst>
                    <a:ext uri="{9D8B030D-6E8A-4147-A177-3AD203B41FA5}">
                      <a16:colId xmlns:a16="http://schemas.microsoft.com/office/drawing/2014/main" val="3864966894"/>
                    </a:ext>
                  </a:extLst>
                </a:gridCol>
              </a:tblGrid>
              <a:tr h="480614">
                <a:tc>
                  <a:txBody>
                    <a:bodyPr/>
                    <a:lstStyle/>
                    <a:p>
                      <a:r>
                        <a:rPr lang="en-GB" dirty="0" smtClean="0"/>
                        <a:t>Talk</a:t>
                      </a:r>
                      <a:endParaRPr lang="en-GB" dirty="0"/>
                    </a:p>
                  </a:txBody>
                  <a:tcPr/>
                </a:tc>
                <a:tc>
                  <a:txBody>
                    <a:bodyPr/>
                    <a:lstStyle/>
                    <a:p>
                      <a:r>
                        <a:rPr lang="en-GB" dirty="0" smtClean="0"/>
                        <a:t>Title</a:t>
                      </a:r>
                      <a:endParaRPr lang="en-GB" dirty="0"/>
                    </a:p>
                  </a:txBody>
                  <a:tcPr/>
                </a:tc>
                <a:tc>
                  <a:txBody>
                    <a:bodyPr/>
                    <a:lstStyle/>
                    <a:p>
                      <a:pPr algn="ctr"/>
                      <a:r>
                        <a:rPr lang="en-GB" dirty="0" smtClean="0"/>
                        <a:t>Time Period</a:t>
                      </a:r>
                      <a:endParaRPr lang="en-GB" dirty="0"/>
                    </a:p>
                  </a:txBody>
                  <a:tcPr/>
                </a:tc>
                <a:tc>
                  <a:txBody>
                    <a:bodyPr/>
                    <a:lstStyle/>
                    <a:p>
                      <a:pPr algn="ctr"/>
                      <a:r>
                        <a:rPr lang="en-GB" dirty="0" smtClean="0"/>
                        <a:t>Date of Talk</a:t>
                      </a:r>
                      <a:endParaRPr lang="en-GB" dirty="0"/>
                    </a:p>
                  </a:txBody>
                  <a:tcPr/>
                </a:tc>
                <a:extLst>
                  <a:ext uri="{0D108BD9-81ED-4DB2-BD59-A6C34878D82A}">
                    <a16:rowId xmlns:a16="http://schemas.microsoft.com/office/drawing/2014/main" val="1861440900"/>
                  </a:ext>
                </a:extLst>
              </a:tr>
              <a:tr h="655073">
                <a:tc>
                  <a:txBody>
                    <a:bodyPr/>
                    <a:lstStyle/>
                    <a:p>
                      <a:r>
                        <a:rPr lang="en-GB" sz="2400" dirty="0" smtClean="0">
                          <a:latin typeface="Arial" panose="020B0604020202020204" pitchFamily="34" charset="0"/>
                          <a:cs typeface="Arial" panose="020B0604020202020204" pitchFamily="34" charset="0"/>
                        </a:rPr>
                        <a:t>23</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USA</a:t>
                      </a:r>
                      <a:r>
                        <a:rPr lang="en-GB" sz="2400" baseline="0" dirty="0" smtClean="0">
                          <a:latin typeface="Arial" panose="020B0604020202020204" pitchFamily="34" charset="0"/>
                          <a:cs typeface="Arial" panose="020B0604020202020204" pitchFamily="34" charset="0"/>
                        </a:rPr>
                        <a:t> and the 20</a:t>
                      </a:r>
                      <a:r>
                        <a:rPr lang="en-GB" sz="2400" baseline="30000" dirty="0" smtClean="0">
                          <a:latin typeface="Arial" panose="020B0604020202020204" pitchFamily="34" charset="0"/>
                          <a:cs typeface="Arial" panose="020B0604020202020204" pitchFamily="34" charset="0"/>
                        </a:rPr>
                        <a:t>th</a:t>
                      </a:r>
                      <a:r>
                        <a:rPr lang="en-GB" sz="2400" baseline="0" dirty="0" smtClean="0">
                          <a:latin typeface="Arial" panose="020B0604020202020204" pitchFamily="34" charset="0"/>
                          <a:cs typeface="Arial" panose="020B0604020202020204" pitchFamily="34" charset="0"/>
                        </a:rPr>
                        <a:t> Century</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1898-1900</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September</a:t>
                      </a:r>
                      <a:r>
                        <a:rPr lang="en-GB" sz="2400" baseline="0" dirty="0" smtClean="0">
                          <a:latin typeface="Arial" panose="020B0604020202020204" pitchFamily="34" charset="0"/>
                          <a:cs typeface="Arial" panose="020B0604020202020204" pitchFamily="34" charset="0"/>
                        </a:rPr>
                        <a:t> 2nd</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07754052"/>
                  </a:ext>
                </a:extLst>
              </a:tr>
              <a:tr h="564442">
                <a:tc>
                  <a:txBody>
                    <a:bodyPr/>
                    <a:lstStyle/>
                    <a:p>
                      <a:r>
                        <a:rPr lang="en-GB" sz="2400" dirty="0" smtClean="0">
                          <a:latin typeface="Arial" panose="020B0604020202020204" pitchFamily="34" charset="0"/>
                          <a:cs typeface="Arial" panose="020B0604020202020204" pitchFamily="34" charset="0"/>
                        </a:rPr>
                        <a:t>24</a:t>
                      </a:r>
                      <a:endParaRPr lang="en-GB" sz="2400" dirty="0">
                        <a:latin typeface="Arial" panose="020B0604020202020204" pitchFamily="34" charset="0"/>
                        <a:cs typeface="Arial" panose="020B0604020202020204" pitchFamily="34" charset="0"/>
                      </a:endParaRPr>
                    </a:p>
                  </a:txBody>
                  <a:tcPr/>
                </a:tc>
                <a:tc>
                  <a:txBody>
                    <a:bodyPr/>
                    <a:lstStyle/>
                    <a:p>
                      <a:r>
                        <a:rPr lang="en-GB" sz="2400" baseline="0" dirty="0" smtClean="0">
                          <a:latin typeface="Arial" panose="020B0604020202020204" pitchFamily="34" charset="0"/>
                          <a:cs typeface="Arial" panose="020B0604020202020204" pitchFamily="34" charset="0"/>
                        </a:rPr>
                        <a:t>The Progressive era</a:t>
                      </a:r>
                      <a:endParaRPr lang="en-GB" sz="2400" dirty="0" smtClean="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1900-1916</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September 16th</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445655905"/>
                  </a:ext>
                </a:extLst>
              </a:tr>
              <a:tr h="729574">
                <a:tc>
                  <a:txBody>
                    <a:bodyPr/>
                    <a:lstStyle/>
                    <a:p>
                      <a:r>
                        <a:rPr lang="en-GB" sz="2400" dirty="0" smtClean="0">
                          <a:latin typeface="Arial" panose="020B0604020202020204" pitchFamily="34" charset="0"/>
                          <a:cs typeface="Arial" panose="020B0604020202020204" pitchFamily="34" charset="0"/>
                        </a:rPr>
                        <a:t>25</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USA  and world War One</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1914-1918</a:t>
                      </a:r>
                      <a:endParaRPr lang="en-GB" sz="240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2400" kern="1200" dirty="0" smtClean="0">
                          <a:solidFill>
                            <a:schemeClr val="dk1"/>
                          </a:solidFill>
                          <a:latin typeface="Arial" panose="020B0604020202020204" pitchFamily="34" charset="0"/>
                          <a:ea typeface="+mn-ea"/>
                          <a:cs typeface="Arial" panose="020B0604020202020204" pitchFamily="34" charset="0"/>
                        </a:rPr>
                        <a:t>October</a:t>
                      </a:r>
                      <a:r>
                        <a:rPr lang="en-GB" sz="2400" kern="1200" baseline="0" dirty="0" smtClean="0">
                          <a:solidFill>
                            <a:schemeClr val="dk1"/>
                          </a:solidFill>
                          <a:latin typeface="Arial" panose="020B0604020202020204" pitchFamily="34" charset="0"/>
                          <a:ea typeface="+mn-ea"/>
                          <a:cs typeface="Arial" panose="020B0604020202020204" pitchFamily="34" charset="0"/>
                        </a:rPr>
                        <a:t> 21st</a:t>
                      </a:r>
                      <a:endParaRPr lang="en-GB" sz="2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502191017"/>
                  </a:ext>
                </a:extLst>
              </a:tr>
              <a:tr h="674142">
                <a:tc>
                  <a:txBody>
                    <a:bodyPr/>
                    <a:lstStyle/>
                    <a:p>
                      <a:r>
                        <a:rPr lang="en-GB" sz="2400" dirty="0" smtClean="0">
                          <a:latin typeface="Arial" panose="020B0604020202020204" pitchFamily="34" charset="0"/>
                          <a:cs typeface="Arial" panose="020B0604020202020204" pitchFamily="34" charset="0"/>
                        </a:rPr>
                        <a:t>26</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The</a:t>
                      </a:r>
                      <a:r>
                        <a:rPr lang="en-GB" sz="2400" baseline="0" dirty="0" smtClean="0">
                          <a:latin typeface="Arial" panose="020B0604020202020204" pitchFamily="34" charset="0"/>
                          <a:cs typeface="Arial" panose="020B0604020202020204" pitchFamily="34" charset="0"/>
                        </a:rPr>
                        <a:t> retreat to “normalcy’</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1918-1920</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November 4th</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69025345"/>
                  </a:ext>
                </a:extLst>
              </a:tr>
              <a:tr h="674142">
                <a:tc>
                  <a:txBody>
                    <a:bodyPr/>
                    <a:lstStyle/>
                    <a:p>
                      <a:r>
                        <a:rPr lang="en-GB" sz="2400" dirty="0" smtClean="0">
                          <a:latin typeface="Arial" panose="020B0604020202020204" pitchFamily="34" charset="0"/>
                          <a:cs typeface="Arial" panose="020B0604020202020204" pitchFamily="34" charset="0"/>
                        </a:rPr>
                        <a:t>27</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The Roaring Twenties</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1921-1929</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November</a:t>
                      </a:r>
                      <a:r>
                        <a:rPr lang="en-GB" sz="2400" baseline="0" dirty="0" smtClean="0">
                          <a:latin typeface="Arial" panose="020B0604020202020204" pitchFamily="34" charset="0"/>
                          <a:cs typeface="Arial" panose="020B0604020202020204" pitchFamily="34" charset="0"/>
                        </a:rPr>
                        <a:t> 18th</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86748484"/>
                  </a:ext>
                </a:extLst>
              </a:tr>
              <a:tr h="730547">
                <a:tc>
                  <a:txBody>
                    <a:bodyPr/>
                    <a:lstStyle/>
                    <a:p>
                      <a:r>
                        <a:rPr lang="en-GB" sz="2400" dirty="0" smtClean="0">
                          <a:latin typeface="Arial" panose="020B0604020202020204" pitchFamily="34" charset="0"/>
                          <a:cs typeface="Arial" panose="020B0604020202020204" pitchFamily="34" charset="0"/>
                        </a:rPr>
                        <a:t>28</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Great Depression and</a:t>
                      </a:r>
                      <a:r>
                        <a:rPr lang="en-GB" sz="2400" baseline="0" dirty="0" smtClean="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New Deal</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1929-1941</a:t>
                      </a:r>
                      <a:endParaRPr lang="en-GB" sz="2400" dirty="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December 2nd</a:t>
                      </a:r>
                      <a:endParaRPr lang="en-GB"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7807227"/>
                  </a:ext>
                </a:extLst>
              </a:tr>
              <a:tr h="642996">
                <a:tc>
                  <a:txBody>
                    <a:bodyPr/>
                    <a:lstStyle/>
                    <a:p>
                      <a:r>
                        <a:rPr lang="en-GB" sz="2400" dirty="0" smtClean="0">
                          <a:latin typeface="Arial" panose="020B0604020202020204" pitchFamily="34" charset="0"/>
                          <a:cs typeface="Arial" panose="020B0604020202020204" pitchFamily="34" charset="0"/>
                        </a:rPr>
                        <a:t>29</a:t>
                      </a:r>
                      <a:endParaRPr lang="en-GB" sz="2400" dirty="0">
                        <a:latin typeface="Arial" panose="020B0604020202020204" pitchFamily="34" charset="0"/>
                        <a:cs typeface="Arial" panose="020B0604020202020204" pitchFamily="34" charset="0"/>
                      </a:endParaRPr>
                    </a:p>
                  </a:txBody>
                  <a:tcPr/>
                </a:tc>
                <a:tc>
                  <a:txBody>
                    <a:bodyPr/>
                    <a:lstStyle/>
                    <a:p>
                      <a:r>
                        <a:rPr lang="en-GB" sz="2400" dirty="0" smtClean="0">
                          <a:latin typeface="Arial" panose="020B0604020202020204" pitchFamily="34" charset="0"/>
                          <a:cs typeface="Arial" panose="020B0604020202020204" pitchFamily="34" charset="0"/>
                        </a:rPr>
                        <a:t>USA and the </a:t>
                      </a:r>
                      <a:r>
                        <a:rPr lang="en-GB" sz="2400" smtClean="0">
                          <a:latin typeface="Arial" panose="020B0604020202020204" pitchFamily="34" charset="0"/>
                          <a:cs typeface="Arial" panose="020B0604020202020204" pitchFamily="34" charset="0"/>
                        </a:rPr>
                        <a:t>1930’s world</a:t>
                      </a:r>
                      <a:endParaRPr lang="en-GB" sz="2400" dirty="0" smtClean="0">
                        <a:latin typeface="Arial" panose="020B0604020202020204" pitchFamily="34" charset="0"/>
                        <a:cs typeface="Arial" panose="020B0604020202020204" pitchFamily="34" charset="0"/>
                      </a:endParaRPr>
                    </a:p>
                  </a:txBody>
                  <a:tcPr/>
                </a:tc>
                <a:tc>
                  <a:txBody>
                    <a:bodyPr/>
                    <a:lstStyle/>
                    <a:p>
                      <a:pPr algn="ctr"/>
                      <a:r>
                        <a:rPr lang="en-GB" sz="2400" dirty="0" smtClean="0">
                          <a:latin typeface="Arial" panose="020B0604020202020204" pitchFamily="34" charset="0"/>
                          <a:cs typeface="Arial" panose="020B0604020202020204" pitchFamily="34" charset="0"/>
                        </a:rPr>
                        <a:t>1932-1941</a:t>
                      </a:r>
                      <a:endParaRPr lang="en-GB" sz="2400" dirty="0">
                        <a:latin typeface="Arial" panose="020B0604020202020204" pitchFamily="34" charset="0"/>
                        <a:cs typeface="Arial" panose="020B0604020202020204" pitchFamily="34" charset="0"/>
                      </a:endParaRPr>
                    </a:p>
                  </a:txBody>
                  <a:tcPr/>
                </a:tc>
                <a:tc>
                  <a:txBody>
                    <a:bodyPr/>
                    <a:lstStyle/>
                    <a:p>
                      <a:pPr marL="0" algn="ctr" defTabSz="457200" rtl="0" eaLnBrk="1" latinLnBrk="0" hangingPunct="1"/>
                      <a:r>
                        <a:rPr lang="en-GB" sz="2400" kern="1200" dirty="0" smtClean="0">
                          <a:solidFill>
                            <a:schemeClr val="dk1"/>
                          </a:solidFill>
                          <a:latin typeface="Arial" panose="020B0604020202020204" pitchFamily="34" charset="0"/>
                          <a:ea typeface="+mn-ea"/>
                          <a:cs typeface="Arial" panose="020B0604020202020204" pitchFamily="34" charset="0"/>
                        </a:rPr>
                        <a:t>December 16th</a:t>
                      </a:r>
                      <a:endParaRPr lang="en-GB" sz="2400" kern="1200" dirty="0">
                        <a:solidFill>
                          <a:schemeClr val="dk1"/>
                        </a:solidFill>
                        <a:latin typeface="Arial" panose="020B0604020202020204" pitchFamily="34" charset="0"/>
                        <a:ea typeface="+mn-ea"/>
                        <a:cs typeface="Arial" panose="020B0604020202020204" pitchFamily="34" charset="0"/>
                      </a:endParaRPr>
                    </a:p>
                  </a:txBody>
                  <a:tcPr/>
                </a:tc>
                <a:extLst>
                  <a:ext uri="{0D108BD9-81ED-4DB2-BD59-A6C34878D82A}">
                    <a16:rowId xmlns:a16="http://schemas.microsoft.com/office/drawing/2014/main" val="3753344812"/>
                  </a:ext>
                </a:extLst>
              </a:tr>
            </a:tbl>
          </a:graphicData>
        </a:graphic>
      </p:graphicFrame>
      <p:pic>
        <p:nvPicPr>
          <p:cNvPr id="7" name="Picture 2" descr="Free Check Marks, Download Free Check Marks png images,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07038" y="1927743"/>
            <a:ext cx="689124" cy="71333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Free Check Marks, Download Free Check Marks png images,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8036" y="2560910"/>
            <a:ext cx="689124" cy="7133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ree Check Marks, Download Free Check Marks png images,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19607" y="3156370"/>
            <a:ext cx="689124" cy="71333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Free Check Marks, Download Free Check Marks png images, Free ClipArt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02876" y="3870745"/>
            <a:ext cx="689124" cy="7133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85853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54465" y="158470"/>
            <a:ext cx="8911687" cy="1280890"/>
          </a:xfrm>
        </p:spPr>
        <p:txBody>
          <a:bodyPr/>
          <a:lstStyle/>
          <a:p>
            <a:r>
              <a:rPr lang="en-GB" dirty="0" smtClean="0"/>
              <a:t>American Relief Association</a:t>
            </a:r>
            <a:endParaRPr lang="en-GB" dirty="0"/>
          </a:p>
        </p:txBody>
      </p:sp>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199" y="810228"/>
            <a:ext cx="6410325" cy="60477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620307" y="726432"/>
            <a:ext cx="5647893" cy="1631216"/>
          </a:xfrm>
          <a:prstGeom prst="rect">
            <a:avLst/>
          </a:prstGeom>
          <a:noFill/>
        </p:spPr>
        <p:txBody>
          <a:bodyPr wrap="none" rtlCol="0">
            <a:spAutoFit/>
          </a:bodyPr>
          <a:lstStyle/>
          <a:p>
            <a:r>
              <a:rPr lang="en-GB" sz="2000" dirty="0" smtClean="0">
                <a:latin typeface="Arial" panose="020B0604020202020204" pitchFamily="34" charset="0"/>
                <a:cs typeface="Arial" panose="020B0604020202020204" pitchFamily="34" charset="0"/>
              </a:rPr>
              <a:t>Herbert Hoover Commerce Secretary</a:t>
            </a:r>
          </a:p>
          <a:p>
            <a:r>
              <a:rPr lang="en-GB" sz="2000" dirty="0" smtClean="0">
                <a:latin typeface="Arial" panose="020B0604020202020204" pitchFamily="34" charset="0"/>
                <a:cs typeface="Arial" panose="020B0604020202020204" pitchFamily="34" charset="0"/>
              </a:rPr>
              <a:t>.. Led Belgian Relief effort</a:t>
            </a:r>
          </a:p>
          <a:p>
            <a:r>
              <a:rPr lang="en-GB" sz="2000" dirty="0" smtClean="0">
                <a:latin typeface="Arial" panose="020B0604020202020204" pitchFamily="34" charset="0"/>
                <a:cs typeface="Arial" panose="020B0604020202020204" pitchFamily="34" charset="0"/>
              </a:rPr>
              <a:t>…humanitarian and businessman</a:t>
            </a:r>
          </a:p>
          <a:p>
            <a:r>
              <a:rPr lang="en-GB" sz="2000" dirty="0" smtClean="0">
                <a:latin typeface="Arial" panose="020B0604020202020204" pitchFamily="34" charset="0"/>
                <a:cs typeface="Arial" panose="020B0604020202020204" pitchFamily="34" charset="0"/>
              </a:rPr>
              <a:t>…offers aid to Russia 1919 if  US retains control</a:t>
            </a:r>
          </a:p>
          <a:p>
            <a:r>
              <a:rPr lang="en-GB" sz="2000" dirty="0" smtClean="0">
                <a:latin typeface="Arial" panose="020B0604020202020204" pitchFamily="34" charset="0"/>
                <a:cs typeface="Arial" panose="020B0604020202020204" pitchFamily="34" charset="0"/>
              </a:rPr>
              <a:t>..save lives, even if it means saving communism</a:t>
            </a:r>
            <a:endParaRPr lang="en-GB" sz="2000" dirty="0">
              <a:latin typeface="Arial" panose="020B0604020202020204" pitchFamily="34" charset="0"/>
              <a:cs typeface="Arial" panose="020B0604020202020204" pitchFamily="34" charset="0"/>
            </a:endParaRPr>
          </a:p>
        </p:txBody>
      </p:sp>
      <p:sp>
        <p:nvSpPr>
          <p:cNvPr id="5" name="TextBox 4"/>
          <p:cNvSpPr txBox="1"/>
          <p:nvPr/>
        </p:nvSpPr>
        <p:spPr>
          <a:xfrm>
            <a:off x="6526434" y="2766952"/>
            <a:ext cx="4374916" cy="1631216"/>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ARA </a:t>
            </a:r>
            <a:r>
              <a:rPr lang="en-GB" sz="2000" dirty="0" smtClean="0">
                <a:latin typeface="Arial" panose="020B0604020202020204" pitchFamily="34" charset="0"/>
                <a:cs typeface="Arial" panose="020B0604020202020204" pitchFamily="34" charset="0"/>
              </a:rPr>
              <a:t>response </a:t>
            </a:r>
            <a:r>
              <a:rPr lang="en-GB" sz="2000" dirty="0">
                <a:latin typeface="Arial" panose="020B0604020202020204" pitchFamily="34" charset="0"/>
                <a:cs typeface="Arial" panose="020B0604020202020204" pitchFamily="34" charset="0"/>
              </a:rPr>
              <a:t>to Lenin appeal</a:t>
            </a:r>
          </a:p>
          <a:p>
            <a:r>
              <a:rPr lang="en-GB" sz="2000" dirty="0">
                <a:latin typeface="Arial" panose="020B0604020202020204" pitchFamily="34" charset="0"/>
                <a:cs typeface="Arial" panose="020B0604020202020204" pitchFamily="34" charset="0"/>
              </a:rPr>
              <a:t>…300 </a:t>
            </a:r>
            <a:r>
              <a:rPr lang="en-GB" sz="2000" dirty="0" smtClean="0">
                <a:latin typeface="Arial" panose="020B0604020202020204" pitchFamily="34" charset="0"/>
                <a:cs typeface="Arial" panose="020B0604020202020204" pitchFamily="34" charset="0"/>
              </a:rPr>
              <a:t>employees, </a:t>
            </a:r>
            <a:r>
              <a:rPr lang="en-GB" sz="2000" dirty="0">
                <a:latin typeface="Arial" panose="020B0604020202020204" pitchFamily="34" charset="0"/>
                <a:cs typeface="Arial" panose="020B0604020202020204" pitchFamily="34" charset="0"/>
              </a:rPr>
              <a:t>120,000 Russians</a:t>
            </a:r>
          </a:p>
          <a:p>
            <a:r>
              <a:rPr lang="en-GB" sz="2000" dirty="0">
                <a:latin typeface="Arial" panose="020B0604020202020204" pitchFamily="34" charset="0"/>
                <a:cs typeface="Arial" panose="020B0604020202020204" pitchFamily="34" charset="0"/>
              </a:rPr>
              <a:t>…fleet </a:t>
            </a:r>
            <a:r>
              <a:rPr lang="en-GB" sz="2000" dirty="0" smtClean="0">
                <a:latin typeface="Arial" panose="020B0604020202020204" pitchFamily="34" charset="0"/>
                <a:cs typeface="Arial" panose="020B0604020202020204" pitchFamily="34" charset="0"/>
              </a:rPr>
              <a:t>of 237 ships to </a:t>
            </a:r>
            <a:r>
              <a:rPr lang="en-GB" sz="2000" dirty="0">
                <a:latin typeface="Arial" panose="020B0604020202020204" pitchFamily="34" charset="0"/>
                <a:cs typeface="Arial" panose="020B0604020202020204" pitchFamily="34" charset="0"/>
              </a:rPr>
              <a:t>Russia</a:t>
            </a:r>
          </a:p>
          <a:p>
            <a:r>
              <a:rPr lang="en-GB" sz="2000" dirty="0" smtClean="0">
                <a:latin typeface="Arial" panose="020B0604020202020204" pitchFamily="34" charset="0"/>
                <a:cs typeface="Arial" panose="020B0604020202020204" pitchFamily="34" charset="0"/>
              </a:rPr>
              <a:t>…10 million fed for two years </a:t>
            </a:r>
          </a:p>
          <a:p>
            <a:r>
              <a:rPr lang="en-GB" sz="2000" dirty="0" smtClean="0">
                <a:latin typeface="Arial" panose="020B0604020202020204" pitchFamily="34" charset="0"/>
                <a:cs typeface="Arial" panose="020B0604020202020204" pitchFamily="34" charset="0"/>
              </a:rPr>
              <a:t>…US approves $20 million</a:t>
            </a:r>
            <a:endParaRPr lang="en-GB" sz="2000" dirty="0">
              <a:latin typeface="Arial" panose="020B0604020202020204" pitchFamily="34" charset="0"/>
              <a:cs typeface="Arial" panose="020B0604020202020204" pitchFamily="34" charset="0"/>
            </a:endParaRPr>
          </a:p>
        </p:txBody>
      </p:sp>
      <p:sp>
        <p:nvSpPr>
          <p:cNvPr id="6" name="TextBox 5"/>
          <p:cNvSpPr txBox="1"/>
          <p:nvPr/>
        </p:nvSpPr>
        <p:spPr>
          <a:xfrm>
            <a:off x="6593349" y="4677619"/>
            <a:ext cx="5003293" cy="1015663"/>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Lenin adopts “New Economic Policy” 1924</a:t>
            </a:r>
          </a:p>
          <a:p>
            <a:r>
              <a:rPr lang="en-GB" sz="2000" dirty="0">
                <a:latin typeface="Arial" panose="020B0604020202020204" pitchFamily="34" charset="0"/>
                <a:cs typeface="Arial" panose="020B0604020202020204" pitchFamily="34" charset="0"/>
              </a:rPr>
              <a:t>…Ends “war communism”</a:t>
            </a:r>
          </a:p>
          <a:p>
            <a:r>
              <a:rPr lang="en-GB" sz="2000" dirty="0">
                <a:latin typeface="Arial" panose="020B0604020202020204" pitchFamily="34" charset="0"/>
                <a:cs typeface="Arial" panose="020B0604020202020204" pitchFamily="34" charset="0"/>
              </a:rPr>
              <a:t>…crops restored</a:t>
            </a:r>
          </a:p>
        </p:txBody>
      </p:sp>
      <p:sp>
        <p:nvSpPr>
          <p:cNvPr id="7" name="TextBox 6"/>
          <p:cNvSpPr txBox="1"/>
          <p:nvPr/>
        </p:nvSpPr>
        <p:spPr>
          <a:xfrm>
            <a:off x="6591783" y="5995203"/>
            <a:ext cx="5303055" cy="707886"/>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First world Famine Relief…hugely successful</a:t>
            </a:r>
          </a:p>
          <a:p>
            <a:r>
              <a:rPr lang="en-GB" sz="2000" dirty="0">
                <a:latin typeface="Arial" panose="020B0604020202020204" pitchFamily="34" charset="0"/>
                <a:cs typeface="Arial" panose="020B0604020202020204" pitchFamily="34" charset="0"/>
              </a:rPr>
              <a:t>Hoover a hero, </a:t>
            </a:r>
            <a:r>
              <a:rPr lang="en-GB" sz="2000" dirty="0" smtClean="0">
                <a:latin typeface="Arial" panose="020B0604020202020204" pitchFamily="34" charset="0"/>
                <a:cs typeface="Arial" panose="020B0604020202020204" pitchFamily="34" charset="0"/>
              </a:rPr>
              <a:t>intervention ‘forgotten’</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9071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16675" y="319310"/>
            <a:ext cx="8911687" cy="718915"/>
          </a:xfrm>
        </p:spPr>
        <p:txBody>
          <a:bodyPr>
            <a:normAutofit fontScale="90000"/>
          </a:bodyPr>
          <a:lstStyle/>
          <a:p>
            <a:pPr algn="ctr"/>
            <a:r>
              <a:rPr lang="en-GB" dirty="0" smtClean="0"/>
              <a:t>Harding administration: domestic agenda</a:t>
            </a:r>
            <a:endParaRPr lang="en-GB" dirty="0"/>
          </a:p>
        </p:txBody>
      </p:sp>
      <p:sp>
        <p:nvSpPr>
          <p:cNvPr id="3" name="Content Placeholder 2"/>
          <p:cNvSpPr>
            <a:spLocks noGrp="1"/>
          </p:cNvSpPr>
          <p:nvPr>
            <p:ph idx="1"/>
          </p:nvPr>
        </p:nvSpPr>
        <p:spPr>
          <a:xfrm>
            <a:off x="647700" y="1314450"/>
            <a:ext cx="11610975" cy="4649767"/>
          </a:xfrm>
        </p:spPr>
        <p:txBody>
          <a:bodyPr>
            <a:normAutofit fontScale="77500" lnSpcReduction="20000"/>
          </a:bodyPr>
          <a:lstStyle/>
          <a:p>
            <a:r>
              <a:rPr lang="en-GB" sz="3200" dirty="0" smtClean="0">
                <a:latin typeface="Arial" panose="020B0604020202020204" pitchFamily="34" charset="0"/>
                <a:cs typeface="Arial" panose="020B0604020202020204" pitchFamily="34" charset="0"/>
              </a:rPr>
              <a:t>Economic</a:t>
            </a:r>
          </a:p>
          <a:p>
            <a:pPr lvl="1"/>
            <a:r>
              <a:rPr lang="en-GB" sz="3200" dirty="0" smtClean="0">
                <a:latin typeface="Arial" panose="020B0604020202020204" pitchFamily="34" charset="0"/>
                <a:cs typeface="Arial" panose="020B0604020202020204" pitchFamily="34" charset="0"/>
              </a:rPr>
              <a:t>Increase in tariffs to protect industry</a:t>
            </a:r>
          </a:p>
          <a:p>
            <a:pPr lvl="1"/>
            <a:r>
              <a:rPr lang="en-GB" sz="3200" dirty="0" smtClean="0">
                <a:latin typeface="Arial" panose="020B0604020202020204" pitchFamily="34" charset="0"/>
                <a:cs typeface="Arial" panose="020B0604020202020204" pitchFamily="34" charset="0"/>
              </a:rPr>
              <a:t>Reduce income tax for rich….blocks “bonus” for veterans</a:t>
            </a:r>
          </a:p>
          <a:p>
            <a:pPr lvl="1"/>
            <a:r>
              <a:rPr lang="en-GB" sz="3200" dirty="0" smtClean="0">
                <a:latin typeface="Arial" panose="020B0604020202020204" pitchFamily="34" charset="0"/>
                <a:cs typeface="Arial" panose="020B0604020202020204" pitchFamily="34" charset="0"/>
              </a:rPr>
              <a:t>Post war recession continues…unemployment 11%</a:t>
            </a:r>
          </a:p>
          <a:p>
            <a:pPr lvl="1"/>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Release of political prisoners from war (Eugene Debs) </a:t>
            </a:r>
          </a:p>
          <a:p>
            <a:endParaRPr lang="en-GB" sz="3200" dirty="0">
              <a:latin typeface="Arial" panose="020B0604020202020204" pitchFamily="34" charset="0"/>
              <a:cs typeface="Arial" panose="020B0604020202020204" pitchFamily="34" charset="0"/>
            </a:endParaRPr>
          </a:p>
          <a:p>
            <a:r>
              <a:rPr lang="en-GB" sz="3200" dirty="0" smtClean="0">
                <a:latin typeface="Arial" panose="020B0604020202020204" pitchFamily="34" charset="0"/>
                <a:cs typeface="Arial" panose="020B0604020202020204" pitchFamily="34" charset="0"/>
              </a:rPr>
              <a:t>Immigration restrictions based on “national origin”:  3% population @ 1910 rule</a:t>
            </a:r>
          </a:p>
          <a:p>
            <a:pPr lvl="1"/>
            <a:r>
              <a:rPr lang="en-GB" sz="3200" dirty="0" smtClean="0">
                <a:latin typeface="Arial" panose="020B0604020202020204" pitchFamily="34" charset="0"/>
                <a:cs typeface="Arial" panose="020B0604020202020204" pitchFamily="34" charset="0"/>
              </a:rPr>
              <a:t>Quotas set favouring  Northern Europe/ German/ Irish</a:t>
            </a:r>
          </a:p>
          <a:p>
            <a:pPr lvl="1"/>
            <a:r>
              <a:rPr lang="en-GB" sz="3200" dirty="0" smtClean="0">
                <a:latin typeface="Arial" panose="020B0604020202020204" pitchFamily="34" charset="0"/>
                <a:cs typeface="Arial" panose="020B0604020202020204" pitchFamily="34" charset="0"/>
              </a:rPr>
              <a:t>Eliminate immigration from China and Japan</a:t>
            </a:r>
          </a:p>
          <a:p>
            <a:pPr lvl="1"/>
            <a:endParaRPr lang="en-GB" sz="3200" dirty="0" smtClean="0">
              <a:latin typeface="Arial" panose="020B0604020202020204" pitchFamily="34" charset="0"/>
              <a:cs typeface="Arial" panose="020B0604020202020204" pitchFamily="34" charset="0"/>
            </a:endParaRPr>
          </a:p>
          <a:p>
            <a:endParaRPr lang="en-GB" dirty="0"/>
          </a:p>
          <a:p>
            <a:endParaRPr lang="en-GB" dirty="0"/>
          </a:p>
        </p:txBody>
      </p:sp>
      <p:sp>
        <p:nvSpPr>
          <p:cNvPr id="4" name="TextBox 3"/>
          <p:cNvSpPr txBox="1"/>
          <p:nvPr/>
        </p:nvSpPr>
        <p:spPr>
          <a:xfrm>
            <a:off x="1854120" y="6105766"/>
            <a:ext cx="10337880" cy="424732"/>
          </a:xfrm>
          <a:prstGeom prst="rect">
            <a:avLst/>
          </a:prstGeom>
          <a:solidFill>
            <a:schemeClr val="bg1"/>
          </a:solidFill>
        </p:spPr>
        <p:txBody>
          <a:bodyPr wrap="square" rtlCol="0">
            <a:spAutoFit/>
          </a:bodyPr>
          <a:lstStyle/>
          <a:p>
            <a:pPr defTabSz="457200">
              <a:lnSpc>
                <a:spcPct val="80000"/>
              </a:lnSpc>
              <a:spcBef>
                <a:spcPts val="1000"/>
              </a:spcBef>
              <a:buClr>
                <a:schemeClr val="accent1"/>
              </a:buClr>
            </a:pPr>
            <a:r>
              <a:rPr lang="en-GB" sz="2700" dirty="0" smtClean="0">
                <a:solidFill>
                  <a:schemeClr val="tx1">
                    <a:lumMod val="75000"/>
                    <a:lumOff val="25000"/>
                  </a:schemeClr>
                </a:solidFill>
                <a:latin typeface="Arial" panose="020B0604020202020204" pitchFamily="34" charset="0"/>
                <a:cs typeface="Arial" panose="020B0604020202020204" pitchFamily="34" charset="0"/>
              </a:rPr>
              <a:t>Harding administration remembered only for scandals</a:t>
            </a:r>
            <a:endParaRPr lang="en-GB" sz="27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235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5941" y="324091"/>
            <a:ext cx="8911687" cy="1280890"/>
          </a:xfrm>
        </p:spPr>
        <p:txBody>
          <a:bodyPr/>
          <a:lstStyle/>
          <a:p>
            <a:pPr algn="ctr"/>
            <a:r>
              <a:rPr lang="en-GB" dirty="0" smtClean="0"/>
              <a:t>Scandals</a:t>
            </a:r>
            <a:endParaRPr lang="en-GB" dirty="0"/>
          </a:p>
        </p:txBody>
      </p:sp>
      <p:sp>
        <p:nvSpPr>
          <p:cNvPr id="3" name="Content Placeholder 2"/>
          <p:cNvSpPr>
            <a:spLocks noGrp="1"/>
          </p:cNvSpPr>
          <p:nvPr>
            <p:ph idx="1"/>
          </p:nvPr>
        </p:nvSpPr>
        <p:spPr>
          <a:xfrm>
            <a:off x="567882" y="1120212"/>
            <a:ext cx="12178256" cy="5023414"/>
          </a:xfrm>
        </p:spPr>
        <p:txBody>
          <a:bodyPr>
            <a:normAutofit fontScale="92500" lnSpcReduction="10000"/>
          </a:bodyPr>
          <a:lstStyle/>
          <a:p>
            <a:r>
              <a:rPr lang="en-GB" sz="2600" dirty="0" smtClean="0">
                <a:latin typeface="Arial" panose="020B0604020202020204" pitchFamily="34" charset="0"/>
                <a:cs typeface="Arial" panose="020B0604020202020204" pitchFamily="34" charset="0"/>
              </a:rPr>
              <a:t>Teapot Dome</a:t>
            </a:r>
          </a:p>
          <a:p>
            <a:pPr lvl="1"/>
            <a:r>
              <a:rPr lang="en-GB" sz="2600" dirty="0" smtClean="0">
                <a:latin typeface="Arial" panose="020B0604020202020204" pitchFamily="34" charset="0"/>
                <a:cs typeface="Arial" panose="020B0604020202020204" pitchFamily="34" charset="0"/>
              </a:rPr>
              <a:t>Federal (Indian) land opened for oil drilling. New company</a:t>
            </a:r>
          </a:p>
          <a:p>
            <a:pPr lvl="1"/>
            <a:r>
              <a:rPr lang="en-GB" sz="2600" dirty="0" smtClean="0">
                <a:latin typeface="Arial" panose="020B0604020202020204" pitchFamily="34" charset="0"/>
                <a:cs typeface="Arial" panose="020B0604020202020204" pitchFamily="34" charset="0"/>
              </a:rPr>
              <a:t>Licenses awarded without bidding …payments to Secretary of the Interior </a:t>
            </a:r>
          </a:p>
          <a:p>
            <a:pPr lvl="1"/>
            <a:r>
              <a:rPr lang="en-GB" sz="2600" dirty="0" smtClean="0">
                <a:latin typeface="Arial" panose="020B0604020202020204" pitchFamily="34" charset="0"/>
                <a:cs typeface="Arial" panose="020B0604020202020204" pitchFamily="34" charset="0"/>
              </a:rPr>
              <a:t>$100K bribe to secretary </a:t>
            </a:r>
          </a:p>
          <a:p>
            <a:pPr lvl="1"/>
            <a:r>
              <a:rPr lang="en-GB" sz="2600" dirty="0" smtClean="0">
                <a:latin typeface="Arial" panose="020B0604020202020204" pitchFamily="34" charset="0"/>
                <a:cs typeface="Arial" panose="020B0604020202020204" pitchFamily="34" charset="0"/>
              </a:rPr>
              <a:t>Company founder, sales agent kill each other, secretary jailed</a:t>
            </a:r>
          </a:p>
          <a:p>
            <a:pPr lvl="1"/>
            <a:endParaRPr lang="en-GB" sz="2600" dirty="0">
              <a:latin typeface="Arial" panose="020B0604020202020204" pitchFamily="34" charset="0"/>
              <a:cs typeface="Arial" panose="020B0604020202020204" pitchFamily="34" charset="0"/>
            </a:endParaRPr>
          </a:p>
          <a:p>
            <a:r>
              <a:rPr lang="en-GB" sz="2600" dirty="0" smtClean="0">
                <a:latin typeface="Arial" panose="020B0604020202020204" pitchFamily="34" charset="0"/>
                <a:cs typeface="Arial" panose="020B0604020202020204" pitchFamily="34" charset="0"/>
              </a:rPr>
              <a:t>Veterans Affairs</a:t>
            </a:r>
          </a:p>
          <a:p>
            <a:pPr lvl="1"/>
            <a:r>
              <a:rPr lang="en-GB" sz="2600" dirty="0">
                <a:latin typeface="Arial" panose="020B0604020202020204" pitchFamily="34" charset="0"/>
                <a:cs typeface="Arial" panose="020B0604020202020204" pitchFamily="34" charset="0"/>
              </a:rPr>
              <a:t>Appointee secures $200 million ($2Bn today) kickback from </a:t>
            </a:r>
            <a:r>
              <a:rPr lang="en-GB" sz="2600" dirty="0" smtClean="0">
                <a:latin typeface="Arial" panose="020B0604020202020204" pitchFamily="34" charset="0"/>
                <a:cs typeface="Arial" panose="020B0604020202020204" pitchFamily="34" charset="0"/>
              </a:rPr>
              <a:t>hospitals medicine</a:t>
            </a:r>
            <a:endParaRPr lang="en-GB" sz="2600" dirty="0">
              <a:latin typeface="Arial" panose="020B0604020202020204" pitchFamily="34" charset="0"/>
              <a:cs typeface="Arial" panose="020B0604020202020204" pitchFamily="34" charset="0"/>
            </a:endParaRPr>
          </a:p>
          <a:p>
            <a:pPr lvl="1"/>
            <a:r>
              <a:rPr lang="en-GB" sz="2600" dirty="0">
                <a:latin typeface="Arial" panose="020B0604020202020204" pitchFamily="34" charset="0"/>
                <a:cs typeface="Arial" panose="020B0604020202020204" pitchFamily="34" charset="0"/>
              </a:rPr>
              <a:t>Secretary commits suicide on </a:t>
            </a:r>
            <a:r>
              <a:rPr lang="en-GB" sz="2600" dirty="0" smtClean="0">
                <a:latin typeface="Arial" panose="020B0604020202020204" pitchFamily="34" charset="0"/>
                <a:cs typeface="Arial" panose="020B0604020202020204" pitchFamily="34" charset="0"/>
              </a:rPr>
              <a:t>investigation….after shooting accuser!</a:t>
            </a:r>
            <a:endParaRPr lang="en-GB" sz="2600" dirty="0">
              <a:latin typeface="Arial" panose="020B0604020202020204" pitchFamily="34" charset="0"/>
              <a:cs typeface="Arial" panose="020B0604020202020204" pitchFamily="34" charset="0"/>
            </a:endParaRPr>
          </a:p>
          <a:p>
            <a:endParaRPr lang="en-GB" sz="2600" dirty="0" smtClean="0">
              <a:latin typeface="Arial" panose="020B0604020202020204" pitchFamily="34" charset="0"/>
              <a:cs typeface="Arial" panose="020B0604020202020204" pitchFamily="34" charset="0"/>
            </a:endParaRPr>
          </a:p>
          <a:p>
            <a:r>
              <a:rPr lang="en-GB" sz="2600" dirty="0" smtClean="0">
                <a:latin typeface="Arial" panose="020B0604020202020204" pitchFamily="34" charset="0"/>
                <a:cs typeface="Arial" panose="020B0604020202020204" pitchFamily="34" charset="0"/>
              </a:rPr>
              <a:t>Affairs:  7 simultaneous mistresses while in white house</a:t>
            </a:r>
          </a:p>
          <a:p>
            <a:pPr lvl="1"/>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2089527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0799" y="230570"/>
            <a:ext cx="8911687" cy="834301"/>
          </a:xfrm>
        </p:spPr>
        <p:txBody>
          <a:bodyPr/>
          <a:lstStyle/>
          <a:p>
            <a:pPr algn="ctr"/>
            <a:r>
              <a:rPr lang="en-GB" dirty="0" smtClean="0"/>
              <a:t>Harding…..end game</a:t>
            </a:r>
            <a:endParaRPr lang="en-GB" dirty="0"/>
          </a:p>
        </p:txBody>
      </p:sp>
      <p:sp>
        <p:nvSpPr>
          <p:cNvPr id="3" name="Content Placeholder 2"/>
          <p:cNvSpPr>
            <a:spLocks noGrp="1"/>
          </p:cNvSpPr>
          <p:nvPr>
            <p:ph idx="1"/>
          </p:nvPr>
        </p:nvSpPr>
        <p:spPr>
          <a:xfrm>
            <a:off x="1352550" y="1010976"/>
            <a:ext cx="10591800" cy="3777622"/>
          </a:xfrm>
        </p:spPr>
        <p:txBody>
          <a:bodyPr>
            <a:noAutofit/>
          </a:bodyPr>
          <a:lstStyle/>
          <a:p>
            <a:r>
              <a:rPr lang="en-GB" sz="2800" dirty="0" smtClean="0">
                <a:latin typeface="Arial" panose="020B0604020202020204" pitchFamily="34" charset="0"/>
                <a:cs typeface="Arial" panose="020B0604020202020204" pitchFamily="34" charset="0"/>
              </a:rPr>
              <a:t>1929/20 economic depression 11% unemployment</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Rumours of scandal</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Embarks on “Voyage of Discovery” across USA 1923</a:t>
            </a:r>
          </a:p>
          <a:p>
            <a:pPr lvl="1"/>
            <a:r>
              <a:rPr lang="en-GB" sz="2800" dirty="0" smtClean="0">
                <a:latin typeface="Arial" panose="020B0604020202020204" pitchFamily="34" charset="0"/>
                <a:cs typeface="Arial" panose="020B0604020202020204" pitchFamily="34" charset="0"/>
              </a:rPr>
              <a:t>Refresh….prepare for 1924 election /meet the people</a:t>
            </a:r>
          </a:p>
          <a:p>
            <a:pPr lvl="1"/>
            <a:r>
              <a:rPr lang="en-GB" sz="2800" dirty="0" smtClean="0">
                <a:latin typeface="Arial" panose="020B0604020202020204" pitchFamily="34" charset="0"/>
                <a:cs typeface="Arial" panose="020B0604020202020204" pitchFamily="34" charset="0"/>
              </a:rPr>
              <a:t>escape mistresses </a:t>
            </a:r>
          </a:p>
          <a:p>
            <a:pPr lvl="1"/>
            <a:r>
              <a:rPr lang="en-GB" sz="2800" dirty="0" smtClean="0">
                <a:latin typeface="Arial" panose="020B0604020202020204" pitchFamily="34" charset="0"/>
                <a:cs typeface="Arial" panose="020B0604020202020204" pitchFamily="34" charset="0"/>
              </a:rPr>
              <a:t>Wife Florence joins him</a:t>
            </a:r>
            <a:endParaRPr lang="en-GB" sz="2800" dirty="0">
              <a:latin typeface="Arial" panose="020B0604020202020204" pitchFamily="34" charset="0"/>
              <a:cs typeface="Arial" panose="020B0604020202020204" pitchFamily="34" charset="0"/>
            </a:endParaRPr>
          </a:p>
        </p:txBody>
      </p:sp>
      <p:sp>
        <p:nvSpPr>
          <p:cNvPr id="4" name="TextBox 3"/>
          <p:cNvSpPr txBox="1"/>
          <p:nvPr/>
        </p:nvSpPr>
        <p:spPr>
          <a:xfrm>
            <a:off x="1921036" y="5694343"/>
            <a:ext cx="7539243" cy="954107"/>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Harding dies of heart attack on train</a:t>
            </a:r>
          </a:p>
          <a:p>
            <a:r>
              <a:rPr lang="en-GB" sz="2800" dirty="0" smtClean="0">
                <a:latin typeface="Arial" panose="020B0604020202020204" pitchFamily="34" charset="0"/>
                <a:cs typeface="Arial" panose="020B0604020202020204" pitchFamily="34" charset="0"/>
              </a:rPr>
              <a:t>…in arms of wife….romantic, tragic, surprising</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8693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1446836"/>
            <a:ext cx="7619048" cy="5411164"/>
          </a:xfrm>
          <a:prstGeom prst="rect">
            <a:avLst/>
          </a:prstGeom>
        </p:spPr>
      </p:pic>
      <p:sp>
        <p:nvSpPr>
          <p:cNvPr id="2" name="Title 1"/>
          <p:cNvSpPr>
            <a:spLocks noGrp="1"/>
          </p:cNvSpPr>
          <p:nvPr>
            <p:ph type="title"/>
          </p:nvPr>
        </p:nvSpPr>
        <p:spPr>
          <a:xfrm>
            <a:off x="2766545" y="172698"/>
            <a:ext cx="8911687" cy="452335"/>
          </a:xfrm>
        </p:spPr>
        <p:txBody>
          <a:bodyPr>
            <a:noAutofit/>
          </a:bodyPr>
          <a:lstStyle/>
          <a:p>
            <a:r>
              <a:rPr lang="en-GB" sz="4000" dirty="0" smtClean="0">
                <a:latin typeface="Arial" panose="020B0604020202020204" pitchFamily="34" charset="0"/>
                <a:cs typeface="Arial" panose="020B0604020202020204" pitchFamily="34" charset="0"/>
              </a:rPr>
              <a:t>“Silent Cal”…(President 1923-1928)</a:t>
            </a:r>
            <a:endParaRPr lang="en-GB" sz="4000"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7746236" y="892884"/>
            <a:ext cx="4445764" cy="5884433"/>
          </a:xfrm>
        </p:spPr>
        <p:txBody>
          <a:bodyPr>
            <a:normAutofit fontScale="70000" lnSpcReduction="20000"/>
          </a:bodyPr>
          <a:lstStyle/>
          <a:p>
            <a:r>
              <a:rPr lang="en-GB" sz="2900" dirty="0" smtClean="0">
                <a:latin typeface="Arial" panose="020B0604020202020204" pitchFamily="34" charset="0"/>
                <a:cs typeface="Arial" panose="020B0604020202020204" pitchFamily="34" charset="0"/>
              </a:rPr>
              <a:t>Dour, smart, quiet, methodical</a:t>
            </a:r>
          </a:p>
          <a:p>
            <a:pPr lvl="1"/>
            <a:r>
              <a:rPr lang="en-GB" sz="2900" dirty="0" smtClean="0">
                <a:latin typeface="Arial" panose="020B0604020202020204" pitchFamily="34" charset="0"/>
                <a:cs typeface="Arial" panose="020B0604020202020204" pitchFamily="34" charset="0"/>
              </a:rPr>
              <a:t>Middle class background </a:t>
            </a:r>
          </a:p>
          <a:p>
            <a:pPr lvl="1"/>
            <a:r>
              <a:rPr lang="en-GB" sz="2900" dirty="0" smtClean="0">
                <a:latin typeface="Arial" panose="020B0604020202020204" pitchFamily="34" charset="0"/>
                <a:cs typeface="Arial" panose="020B0604020202020204" pitchFamily="34" charset="0"/>
              </a:rPr>
              <a:t>Massachusetts lawyer politician</a:t>
            </a:r>
          </a:p>
          <a:p>
            <a:pPr lvl="1"/>
            <a:r>
              <a:rPr lang="en-GB" sz="2900" dirty="0" smtClean="0">
                <a:latin typeface="Arial" panose="020B0604020202020204" pitchFamily="34" charset="0"/>
                <a:cs typeface="Arial" panose="020B0604020202020204" pitchFamily="34" charset="0"/>
              </a:rPr>
              <a:t>Mayor of Boston. Crushing Boston Police Strike</a:t>
            </a:r>
          </a:p>
          <a:p>
            <a:pPr lvl="1"/>
            <a:r>
              <a:rPr lang="en-GB" sz="2900" dirty="0" smtClean="0">
                <a:latin typeface="Arial" panose="020B0604020202020204" pitchFamily="34" charset="0"/>
                <a:cs typeface="Arial" panose="020B0604020202020204" pitchFamily="34" charset="0"/>
              </a:rPr>
              <a:t>Governor of Massachusetts</a:t>
            </a:r>
          </a:p>
          <a:p>
            <a:pPr lvl="1"/>
            <a:r>
              <a:rPr lang="en-GB" sz="2900" dirty="0" smtClean="0">
                <a:latin typeface="Arial" panose="020B0604020202020204" pitchFamily="34" charset="0"/>
                <a:cs typeface="Arial" panose="020B0604020202020204" pitchFamily="34" charset="0"/>
              </a:rPr>
              <a:t>Nominated VP with Harding</a:t>
            </a:r>
          </a:p>
          <a:p>
            <a:pPr lvl="1"/>
            <a:endParaRPr lang="en-GB" dirty="0" smtClean="0"/>
          </a:p>
          <a:p>
            <a:r>
              <a:rPr lang="en-GB" sz="2900" dirty="0">
                <a:latin typeface="Arial" panose="020B0604020202020204" pitchFamily="34" charset="0"/>
                <a:cs typeface="Arial" panose="020B0604020202020204" pitchFamily="34" charset="0"/>
              </a:rPr>
              <a:t>Assumes Presidency on Harding death </a:t>
            </a:r>
          </a:p>
          <a:p>
            <a:pPr lvl="1"/>
            <a:r>
              <a:rPr lang="en-GB" sz="2900" dirty="0">
                <a:latin typeface="Arial" panose="020B0604020202020204" pitchFamily="34" charset="0"/>
                <a:cs typeface="Arial" panose="020B0604020202020204" pitchFamily="34" charset="0"/>
              </a:rPr>
              <a:t>Retains Cabinet</a:t>
            </a:r>
          </a:p>
          <a:p>
            <a:pPr lvl="1"/>
            <a:r>
              <a:rPr lang="en-GB" sz="2900" dirty="0">
                <a:latin typeface="Arial" panose="020B0604020202020204" pitchFamily="34" charset="0"/>
                <a:cs typeface="Arial" panose="020B0604020202020204" pitchFamily="34" charset="0"/>
              </a:rPr>
              <a:t>Allows prosecutions to continue</a:t>
            </a:r>
          </a:p>
          <a:p>
            <a:pPr lvl="1"/>
            <a:r>
              <a:rPr lang="en-GB" sz="2900" dirty="0">
                <a:latin typeface="Arial" panose="020B0604020202020204" pitchFamily="34" charset="0"/>
                <a:cs typeface="Arial" panose="020B0604020202020204" pitchFamily="34" charset="0"/>
              </a:rPr>
              <a:t>Minimal government, debt reduction</a:t>
            </a:r>
          </a:p>
          <a:p>
            <a:pPr lvl="1"/>
            <a:r>
              <a:rPr lang="en-GB" sz="2900" dirty="0">
                <a:latin typeface="Arial" panose="020B0604020202020204" pitchFamily="34" charset="0"/>
                <a:cs typeface="Arial" panose="020B0604020202020204" pitchFamily="34" charset="0"/>
              </a:rPr>
              <a:t>Non interference states</a:t>
            </a:r>
          </a:p>
          <a:p>
            <a:pPr lvl="1"/>
            <a:endParaRPr lang="en-GB" dirty="0" smtClean="0"/>
          </a:p>
          <a:p>
            <a:pPr marL="0" indent="0">
              <a:buNone/>
            </a:pPr>
            <a:endParaRPr lang="en-GB" dirty="0"/>
          </a:p>
        </p:txBody>
      </p:sp>
      <p:sp>
        <p:nvSpPr>
          <p:cNvPr id="5" name="TextBox 4"/>
          <p:cNvSpPr txBox="1"/>
          <p:nvPr/>
        </p:nvSpPr>
        <p:spPr>
          <a:xfrm>
            <a:off x="1469984" y="821804"/>
            <a:ext cx="5218095" cy="584775"/>
          </a:xfrm>
          <a:prstGeom prst="rect">
            <a:avLst/>
          </a:prstGeom>
          <a:noFill/>
        </p:spPr>
        <p:txBody>
          <a:bodyPr wrap="none" rtlCol="0">
            <a:spAutoFit/>
          </a:bodyPr>
          <a:lstStyle/>
          <a:p>
            <a:r>
              <a:rPr lang="en-GB" sz="3200" dirty="0" smtClean="0">
                <a:latin typeface="Arial" panose="020B0604020202020204" pitchFamily="34" charset="0"/>
                <a:cs typeface="Arial" panose="020B0604020202020204" pitchFamily="34" charset="0"/>
              </a:rPr>
              <a:t>Calvin Coolidge 1872-1933</a:t>
            </a: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6794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3720" y="172697"/>
            <a:ext cx="8911687" cy="706979"/>
          </a:xfrm>
        </p:spPr>
        <p:txBody>
          <a:bodyPr/>
          <a:lstStyle/>
          <a:p>
            <a:pPr algn="ctr"/>
            <a:r>
              <a:rPr lang="en-GB" dirty="0" smtClean="0"/>
              <a:t>Coolidge as President: 1921-1924</a:t>
            </a:r>
            <a:endParaRPr lang="en-GB" dirty="0"/>
          </a:p>
        </p:txBody>
      </p:sp>
      <p:sp>
        <p:nvSpPr>
          <p:cNvPr id="3" name="Content Placeholder 2"/>
          <p:cNvSpPr>
            <a:spLocks noGrp="1"/>
          </p:cNvSpPr>
          <p:nvPr>
            <p:ph idx="1"/>
          </p:nvPr>
        </p:nvSpPr>
        <p:spPr>
          <a:xfrm>
            <a:off x="666975" y="1506071"/>
            <a:ext cx="11869270" cy="5002305"/>
          </a:xfrm>
        </p:spPr>
        <p:txBody>
          <a:bodyPr>
            <a:normAutofit fontScale="92500" lnSpcReduction="20000"/>
          </a:bodyPr>
          <a:lstStyle/>
          <a:p>
            <a:r>
              <a:rPr lang="en-GB" sz="3000" dirty="0" smtClean="0">
                <a:latin typeface="Arial" panose="020B0604020202020204" pitchFamily="34" charset="0"/>
                <a:cs typeface="Arial" panose="020B0604020202020204" pitchFamily="34" charset="0"/>
              </a:rPr>
              <a:t>Focus on business</a:t>
            </a:r>
          </a:p>
          <a:p>
            <a:pPr lvl="1"/>
            <a:r>
              <a:rPr lang="en-GB" sz="3000" dirty="0" smtClean="0">
                <a:latin typeface="Arial" panose="020B0604020202020204" pitchFamily="34" charset="0"/>
                <a:cs typeface="Arial" panose="020B0604020202020204" pitchFamily="34" charset="0"/>
              </a:rPr>
              <a:t>Economy recovers from post war recession….new industries, rise in wages, world trade</a:t>
            </a:r>
          </a:p>
          <a:p>
            <a:pPr lvl="1"/>
            <a:r>
              <a:rPr lang="en-GB" sz="3000" dirty="0" smtClean="0">
                <a:latin typeface="Arial" panose="020B0604020202020204" pitchFamily="34" charset="0"/>
                <a:cs typeface="Arial" panose="020B0604020202020204" pitchFamily="34" charset="0"/>
              </a:rPr>
              <a:t>Reduce taxes, increases tariffs, deregulates banks/ reduces debt</a:t>
            </a:r>
          </a:p>
          <a:p>
            <a:endParaRPr lang="en-GB" sz="3000" dirty="0" smtClean="0">
              <a:latin typeface="Arial" panose="020B0604020202020204" pitchFamily="34" charset="0"/>
              <a:cs typeface="Arial" panose="020B0604020202020204" pitchFamily="34" charset="0"/>
            </a:endParaRPr>
          </a:p>
          <a:p>
            <a:r>
              <a:rPr lang="en-GB" sz="3000" dirty="0">
                <a:latin typeface="Arial" panose="020B0604020202020204" pitchFamily="34" charset="0"/>
                <a:cs typeface="Arial" panose="020B0604020202020204" pitchFamily="34" charset="0"/>
              </a:rPr>
              <a:t>Disinterested in international affairs</a:t>
            </a:r>
          </a:p>
          <a:p>
            <a:pPr lvl="1"/>
            <a:r>
              <a:rPr lang="en-GB" sz="3000" dirty="0">
                <a:latin typeface="Arial" panose="020B0604020202020204" pitchFamily="34" charset="0"/>
                <a:cs typeface="Arial" panose="020B0604020202020204" pitchFamily="34" charset="0"/>
              </a:rPr>
              <a:t>Offers to join world court….but only if verdict don’t effect USA</a:t>
            </a:r>
          </a:p>
          <a:p>
            <a:pPr lvl="1"/>
            <a:r>
              <a:rPr lang="en-GB" sz="3000" dirty="0">
                <a:latin typeface="Arial" panose="020B0604020202020204" pitchFamily="34" charset="0"/>
                <a:cs typeface="Arial" panose="020B0604020202020204" pitchFamily="34" charset="0"/>
              </a:rPr>
              <a:t>Supports disarmament….ineffectual follow on from Washington Treaty</a:t>
            </a:r>
          </a:p>
          <a:p>
            <a:pPr lvl="1"/>
            <a:r>
              <a:rPr lang="en-GB" sz="3000" dirty="0">
                <a:latin typeface="Arial" panose="020B0604020202020204" pitchFamily="34" charset="0"/>
                <a:cs typeface="Arial" panose="020B0604020202020204" pitchFamily="34" charset="0"/>
              </a:rPr>
              <a:t>Applies “Roosevelt Corollary”…temporarily occupies Nicaragua, Dominica Haiti “proper government</a:t>
            </a:r>
            <a:r>
              <a:rPr lang="en-GB" sz="3000" dirty="0" smtClean="0">
                <a:latin typeface="Arial" panose="020B0604020202020204" pitchFamily="34" charset="0"/>
                <a:cs typeface="Arial" panose="020B0604020202020204" pitchFamily="34" charset="0"/>
              </a:rPr>
              <a:t>”</a:t>
            </a:r>
          </a:p>
          <a:p>
            <a:pPr marL="457200" lvl="1" indent="0">
              <a:buNone/>
            </a:pPr>
            <a:endParaRPr lang="en-GB" dirty="0" smtClean="0"/>
          </a:p>
          <a:p>
            <a:pPr marL="0" indent="0">
              <a:buNone/>
            </a:pPr>
            <a:endParaRPr lang="en-GB" dirty="0"/>
          </a:p>
        </p:txBody>
      </p:sp>
      <p:sp>
        <p:nvSpPr>
          <p:cNvPr id="6" name="TextBox 5"/>
          <p:cNvSpPr txBox="1"/>
          <p:nvPr/>
        </p:nvSpPr>
        <p:spPr>
          <a:xfrm>
            <a:off x="4132162" y="6389225"/>
            <a:ext cx="184731" cy="369332"/>
          </a:xfrm>
          <a:prstGeom prst="rect">
            <a:avLst/>
          </a:prstGeom>
          <a:noFill/>
        </p:spPr>
        <p:txBody>
          <a:bodyPr wrap="none" rtlCol="0">
            <a:spAutoFit/>
          </a:bodyPr>
          <a:lstStyle/>
          <a:p>
            <a:endParaRPr lang="en-GB" dirty="0"/>
          </a:p>
        </p:txBody>
      </p:sp>
      <p:sp>
        <p:nvSpPr>
          <p:cNvPr id="7" name="TextBox 6"/>
          <p:cNvSpPr txBox="1"/>
          <p:nvPr/>
        </p:nvSpPr>
        <p:spPr>
          <a:xfrm>
            <a:off x="616772" y="5999216"/>
            <a:ext cx="11811000" cy="369332"/>
          </a:xfrm>
          <a:prstGeom prst="rect">
            <a:avLst/>
          </a:prstGeom>
          <a:noFill/>
        </p:spPr>
        <p:txBody>
          <a:bodyPr wrap="square" rtlCol="0">
            <a:spAutoFit/>
          </a:bodyPr>
          <a:lstStyle/>
          <a:p>
            <a:r>
              <a:rPr lang="en-GB" dirty="0" smtClean="0"/>
              <a:t>“</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3154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2770" y="408957"/>
            <a:ext cx="8911687" cy="1280890"/>
          </a:xfrm>
        </p:spPr>
        <p:txBody>
          <a:bodyPr/>
          <a:lstStyle/>
          <a:p>
            <a:pPr algn="ctr"/>
            <a:r>
              <a:rPr lang="en-GB" dirty="0" smtClean="0"/>
              <a:t>Coolidge Quotes</a:t>
            </a:r>
            <a:endParaRPr lang="en-GB" dirty="0"/>
          </a:p>
        </p:txBody>
      </p:sp>
      <p:sp>
        <p:nvSpPr>
          <p:cNvPr id="4" name="TextBox 3"/>
          <p:cNvSpPr txBox="1"/>
          <p:nvPr/>
        </p:nvSpPr>
        <p:spPr>
          <a:xfrm>
            <a:off x="505788" y="1917723"/>
            <a:ext cx="11686212" cy="1384995"/>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“After all, the chief business of the American people is business. </a:t>
            </a:r>
            <a:r>
              <a:rPr lang="en-GB" sz="2800" dirty="0" smtClean="0">
                <a:latin typeface="Arial" panose="020B0604020202020204" pitchFamily="34" charset="0"/>
                <a:cs typeface="Arial" panose="020B0604020202020204" pitchFamily="34" charset="0"/>
              </a:rPr>
              <a:t>They</a:t>
            </a:r>
          </a:p>
          <a:p>
            <a:r>
              <a:rPr lang="en-GB" sz="2800" dirty="0" smtClean="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are profoundly concerned </a:t>
            </a:r>
            <a:r>
              <a:rPr lang="en-GB" sz="2800" dirty="0" smtClean="0">
                <a:latin typeface="Arial" panose="020B0604020202020204" pitchFamily="34" charset="0"/>
                <a:cs typeface="Arial" panose="020B0604020202020204" pitchFamily="34" charset="0"/>
              </a:rPr>
              <a:t>with  </a:t>
            </a:r>
            <a:r>
              <a:rPr lang="en-GB" sz="2800" dirty="0">
                <a:latin typeface="Arial" panose="020B0604020202020204" pitchFamily="34" charset="0"/>
                <a:cs typeface="Arial" panose="020B0604020202020204" pitchFamily="34" charset="0"/>
              </a:rPr>
              <a:t>producing, buying, selling, investing </a:t>
            </a:r>
            <a:r>
              <a:rPr lang="en-GB" sz="2800" dirty="0" smtClean="0">
                <a:latin typeface="Arial" panose="020B0604020202020204" pitchFamily="34" charset="0"/>
                <a:cs typeface="Arial" panose="020B0604020202020204" pitchFamily="34" charset="0"/>
              </a:rPr>
              <a:t>and</a:t>
            </a:r>
          </a:p>
          <a:p>
            <a:r>
              <a:rPr lang="en-GB" sz="2800" dirty="0" smtClean="0">
                <a:latin typeface="Arial" panose="020B0604020202020204" pitchFamily="34" charset="0"/>
                <a:cs typeface="Arial" panose="020B0604020202020204" pitchFamily="34" charset="0"/>
              </a:rPr>
              <a:t> </a:t>
            </a:r>
            <a:r>
              <a:rPr lang="en-GB" sz="2800" dirty="0">
                <a:latin typeface="Arial" panose="020B0604020202020204" pitchFamily="34" charset="0"/>
                <a:cs typeface="Arial" panose="020B0604020202020204" pitchFamily="34" charset="0"/>
              </a:rPr>
              <a:t>prospering in the world.”</a:t>
            </a:r>
          </a:p>
        </p:txBody>
      </p:sp>
      <p:sp>
        <p:nvSpPr>
          <p:cNvPr id="5" name="TextBox 4"/>
          <p:cNvSpPr txBox="1"/>
          <p:nvPr/>
        </p:nvSpPr>
        <p:spPr>
          <a:xfrm>
            <a:off x="510092" y="4299508"/>
            <a:ext cx="11811000" cy="954107"/>
          </a:xfrm>
          <a:prstGeom prst="rect">
            <a:avLst/>
          </a:prstGeom>
          <a:noFill/>
        </p:spPr>
        <p:txBody>
          <a:bodyPr wrap="square" rtlCol="0">
            <a:spAutoFit/>
          </a:bodyPr>
          <a:lstStyle/>
          <a:p>
            <a:r>
              <a:rPr lang="en-GB" dirty="0" smtClean="0"/>
              <a:t>“</a:t>
            </a:r>
            <a:r>
              <a:rPr lang="en-GB" sz="2800" dirty="0">
                <a:latin typeface="Arial" panose="020B0604020202020204" pitchFamily="34" charset="0"/>
                <a:cs typeface="Arial" panose="020B0604020202020204" pitchFamily="34" charset="0"/>
              </a:rPr>
              <a:t>I think the American people want a solemn ass as a President,…and I think I  will go along with them”</a:t>
            </a:r>
          </a:p>
        </p:txBody>
      </p:sp>
      <p:sp>
        <p:nvSpPr>
          <p:cNvPr id="6" name="TextBox 5"/>
          <p:cNvSpPr txBox="1"/>
          <p:nvPr/>
        </p:nvSpPr>
        <p:spPr>
          <a:xfrm>
            <a:off x="2097741" y="5841402"/>
            <a:ext cx="7893508" cy="707886"/>
          </a:xfrm>
          <a:prstGeom prst="rect">
            <a:avLst/>
          </a:prstGeom>
          <a:noFill/>
        </p:spPr>
        <p:txBody>
          <a:bodyPr wrap="none" rtlCol="0">
            <a:spAutoFit/>
          </a:bodyPr>
          <a:lstStyle/>
          <a:p>
            <a:r>
              <a:rPr lang="en-GB" dirty="0" smtClean="0"/>
              <a:t> </a:t>
            </a:r>
            <a:r>
              <a:rPr lang="en-GB" sz="4000" dirty="0" smtClean="0">
                <a:latin typeface="Arial" panose="020B0604020202020204" pitchFamily="34" charset="0"/>
                <a:cs typeface="Arial" panose="020B0604020202020204" pitchFamily="34" charset="0"/>
              </a:rPr>
              <a:t>Man of few words….or none at all</a:t>
            </a:r>
            <a:endParaRPr lang="en-GB"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967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125" y="19050"/>
            <a:ext cx="11468099" cy="1280890"/>
          </a:xfrm>
        </p:spPr>
        <p:txBody>
          <a:bodyPr/>
          <a:lstStyle/>
          <a:p>
            <a:r>
              <a:rPr lang="en-GB" dirty="0" smtClean="0"/>
              <a:t>Election of 1924: The last "Progressive” Republican</a:t>
            </a:r>
            <a:endParaRPr lang="en-GB" dirty="0"/>
          </a:p>
        </p:txBody>
      </p:sp>
      <p:pic>
        <p:nvPicPr>
          <p:cNvPr id="6" name="Picture 5"/>
          <p:cNvPicPr>
            <a:picLocks noChangeAspect="1"/>
          </p:cNvPicPr>
          <p:nvPr/>
        </p:nvPicPr>
        <p:blipFill>
          <a:blip r:embed="rId2"/>
          <a:stretch>
            <a:fillRect/>
          </a:stretch>
        </p:blipFill>
        <p:spPr>
          <a:xfrm>
            <a:off x="-1" y="1257300"/>
            <a:ext cx="6886575" cy="5600700"/>
          </a:xfrm>
          <a:prstGeom prst="rect">
            <a:avLst/>
          </a:prstGeom>
        </p:spPr>
      </p:pic>
      <p:sp>
        <p:nvSpPr>
          <p:cNvPr id="7" name="TextBox 6"/>
          <p:cNvSpPr txBox="1"/>
          <p:nvPr/>
        </p:nvSpPr>
        <p:spPr>
          <a:xfrm>
            <a:off x="1600200" y="752475"/>
            <a:ext cx="4310795"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Robert La Folette (1855-1925</a:t>
            </a:r>
            <a:r>
              <a:rPr lang="en-GB" dirty="0" smtClean="0"/>
              <a:t>)</a:t>
            </a:r>
            <a:endParaRPr lang="en-GB" dirty="0"/>
          </a:p>
        </p:txBody>
      </p:sp>
      <p:sp>
        <p:nvSpPr>
          <p:cNvPr id="8" name="TextBox 7"/>
          <p:cNvSpPr txBox="1"/>
          <p:nvPr/>
        </p:nvSpPr>
        <p:spPr>
          <a:xfrm>
            <a:off x="7137811" y="612514"/>
            <a:ext cx="5515549"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Son of farmer , scholarship</a:t>
            </a:r>
          </a:p>
          <a:p>
            <a:r>
              <a:rPr lang="en-GB" sz="2400" dirty="0" smtClean="0">
                <a:latin typeface="Arial" panose="020B0604020202020204" pitchFamily="34" charset="0"/>
                <a:cs typeface="Arial" panose="020B0604020202020204" pitchFamily="34" charset="0"/>
              </a:rPr>
              <a:t>Lawyer, District Attorney, State Senator</a:t>
            </a:r>
          </a:p>
          <a:p>
            <a:r>
              <a:rPr lang="en-GB" sz="2400" dirty="0" smtClean="0">
                <a:latin typeface="Arial" panose="020B0604020202020204" pitchFamily="34" charset="0"/>
                <a:cs typeface="Arial" panose="020B0604020202020204" pitchFamily="34" charset="0"/>
              </a:rPr>
              <a:t>Republican Governor of Wisconsin</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7143638" y="1833843"/>
            <a:ext cx="5235729" cy="2308324"/>
          </a:xfrm>
          <a:prstGeom prst="rect">
            <a:avLst/>
          </a:prstGeom>
          <a:noFill/>
        </p:spPr>
        <p:txBody>
          <a:bodyPr wrap="non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Populist and reformer</a:t>
            </a:r>
          </a:p>
          <a:p>
            <a:r>
              <a:rPr lang="en-GB" dirty="0"/>
              <a:t>..Primary elections/female suffrage</a:t>
            </a:r>
          </a:p>
          <a:p>
            <a:r>
              <a:rPr lang="en-GB" dirty="0"/>
              <a:t>..opposes monopolies</a:t>
            </a:r>
          </a:p>
          <a:p>
            <a:r>
              <a:rPr lang="en-GB" dirty="0"/>
              <a:t>…price controls of railroads</a:t>
            </a:r>
          </a:p>
          <a:p>
            <a:r>
              <a:rPr lang="en-GB" dirty="0"/>
              <a:t>…opposes WW1….idea of bankers</a:t>
            </a:r>
          </a:p>
          <a:p>
            <a:r>
              <a:rPr lang="en-GB" dirty="0"/>
              <a:t>…breaks with Roosevelt…too radical</a:t>
            </a:r>
          </a:p>
        </p:txBody>
      </p:sp>
      <p:sp>
        <p:nvSpPr>
          <p:cNvPr id="10" name="TextBox 9"/>
          <p:cNvSpPr txBox="1"/>
          <p:nvPr/>
        </p:nvSpPr>
        <p:spPr>
          <a:xfrm>
            <a:off x="7116633" y="4224247"/>
            <a:ext cx="5969904" cy="3046988"/>
          </a:xfrm>
          <a:prstGeom prst="rect">
            <a:avLst/>
          </a:prstGeom>
          <a:noFill/>
        </p:spPr>
        <p:txBody>
          <a:bodyPr wrap="none" rtlCol="0">
            <a:spAutoFit/>
          </a:bodyPr>
          <a:lstStyle>
            <a:defPPr>
              <a:defRPr lang="en-US"/>
            </a:defPPr>
            <a:lvl1pPr>
              <a:defRPr sz="2400">
                <a:latin typeface="Arial" panose="020B0604020202020204" pitchFamily="34" charset="0"/>
                <a:cs typeface="Arial" panose="020B0604020202020204" pitchFamily="34" charset="0"/>
              </a:defRPr>
            </a:lvl1pPr>
          </a:lstStyle>
          <a:p>
            <a:r>
              <a:rPr lang="en-GB" dirty="0"/>
              <a:t>Loses nomination to Coolidge and </a:t>
            </a:r>
            <a:endParaRPr lang="en-GB" dirty="0" smtClean="0"/>
          </a:p>
          <a:p>
            <a:r>
              <a:rPr lang="en-GB" dirty="0" smtClean="0"/>
              <a:t>creates </a:t>
            </a:r>
            <a:r>
              <a:rPr lang="en-GB" dirty="0"/>
              <a:t>“</a:t>
            </a:r>
            <a:r>
              <a:rPr lang="en-GB" dirty="0" smtClean="0"/>
              <a:t>Progressive Parry</a:t>
            </a:r>
          </a:p>
          <a:p>
            <a:r>
              <a:rPr lang="en-GB" dirty="0" smtClean="0"/>
              <a:t> </a:t>
            </a:r>
            <a:r>
              <a:rPr lang="en-GB" dirty="0"/>
              <a:t>opposes WW1 entry</a:t>
            </a:r>
          </a:p>
          <a:p>
            <a:r>
              <a:rPr lang="en-GB" dirty="0"/>
              <a:t>…opposes League of nations</a:t>
            </a:r>
          </a:p>
          <a:p>
            <a:r>
              <a:rPr lang="en-GB" dirty="0"/>
              <a:t>…against imperialism/ Pro Bolsheviks</a:t>
            </a:r>
          </a:p>
          <a:p>
            <a:r>
              <a:rPr lang="en-GB" dirty="0" smtClean="0"/>
              <a:t>…till actually visits USSR ….</a:t>
            </a:r>
            <a:r>
              <a:rPr lang="en-GB" dirty="0"/>
              <a:t>changes view</a:t>
            </a:r>
          </a:p>
          <a:p>
            <a:r>
              <a:rPr lang="en-GB" dirty="0" smtClean="0"/>
              <a:t>…civil </a:t>
            </a:r>
            <a:r>
              <a:rPr lang="en-GB" dirty="0"/>
              <a:t>rights/ public ownership</a:t>
            </a:r>
          </a:p>
          <a:p>
            <a:r>
              <a:rPr lang="en-GB" dirty="0"/>
              <a:t>    </a:t>
            </a:r>
          </a:p>
        </p:txBody>
      </p:sp>
    </p:spTree>
    <p:extLst>
      <p:ext uri="{BB962C8B-B14F-4D97-AF65-F5344CB8AC3E}">
        <p14:creationId xmlns:p14="http://schemas.microsoft.com/office/powerpoint/2010/main" val="2870247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35800" y="0"/>
            <a:ext cx="8911687" cy="1280890"/>
          </a:xfrm>
        </p:spPr>
        <p:txBody>
          <a:bodyPr>
            <a:normAutofit/>
          </a:bodyPr>
          <a:lstStyle/>
          <a:p>
            <a:pPr algn="ctr"/>
            <a:r>
              <a:rPr lang="en-GB" sz="6000" dirty="0" smtClean="0">
                <a:latin typeface="Arial" panose="020B0604020202020204" pitchFamily="34" charset="0"/>
                <a:cs typeface="Arial" panose="020B0604020202020204" pitchFamily="34" charset="0"/>
              </a:rPr>
              <a:t>Election of 1924</a:t>
            </a:r>
            <a:endParaRPr lang="en-GB" sz="6000" dirty="0">
              <a:latin typeface="Arial" panose="020B0604020202020204" pitchFamily="34" charset="0"/>
              <a:cs typeface="Arial" panose="020B0604020202020204" pitchFamily="34" charset="0"/>
            </a:endParaRPr>
          </a:p>
        </p:txBody>
      </p:sp>
      <p:pic>
        <p:nvPicPr>
          <p:cNvPr id="1026" name="Picture 2" descr="https://i0.wp.com/www.themarginalian.org/wp-content/uploads/2012/05/presidentialcampaignposters_1924.jpg?w=500&amp;ssl=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065007"/>
            <a:ext cx="5657849" cy="579299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6101937" y="1493631"/>
            <a:ext cx="5041765" cy="954107"/>
          </a:xfrm>
          <a:prstGeom prst="rect">
            <a:avLst/>
          </a:prstGeom>
          <a:noFill/>
        </p:spPr>
        <p:txBody>
          <a:bodyPr wrap="none" rtlCol="0">
            <a:spAutoFit/>
          </a:bodyPr>
          <a:lstStyle/>
          <a:p>
            <a:r>
              <a:rPr lang="en-GB" sz="2800" dirty="0">
                <a:latin typeface="Arial" panose="020B0604020202020204" pitchFamily="34" charset="0"/>
                <a:cs typeface="Arial" panose="020B0604020202020204" pitchFamily="34" charset="0"/>
              </a:rPr>
              <a:t>Republicans re-elect Coolidge</a:t>
            </a:r>
          </a:p>
          <a:p>
            <a:r>
              <a:rPr lang="en-GB" sz="2800" dirty="0" smtClean="0">
                <a:latin typeface="Arial" panose="020B0604020202020204" pitchFamily="34" charset="0"/>
                <a:cs typeface="Arial" panose="020B0604020202020204" pitchFamily="34" charset="0"/>
              </a:rPr>
              <a:t>….</a:t>
            </a:r>
            <a:r>
              <a:rPr lang="en-GB" sz="2800" dirty="0">
                <a:latin typeface="Arial" panose="020B0604020202020204" pitchFamily="34" charset="0"/>
                <a:cs typeface="Arial" panose="020B0604020202020204" pitchFamily="34" charset="0"/>
              </a:rPr>
              <a:t>no </a:t>
            </a:r>
            <a:r>
              <a:rPr lang="en-GB" sz="2800" dirty="0" smtClean="0">
                <a:latin typeface="Arial" panose="020B0604020202020204" pitchFamily="34" charset="0"/>
                <a:cs typeface="Arial" panose="020B0604020202020204" pitchFamily="34" charset="0"/>
              </a:rPr>
              <a:t>comments</a:t>
            </a:r>
            <a:endParaRPr lang="en-GB" sz="28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6496050" y="4057650"/>
            <a:ext cx="4705350" cy="2800350"/>
          </a:xfrm>
          <a:prstGeom prst="rect">
            <a:avLst/>
          </a:prstGeom>
        </p:spPr>
      </p:pic>
      <p:sp>
        <p:nvSpPr>
          <p:cNvPr id="6" name="TextBox 5"/>
          <p:cNvSpPr txBox="1"/>
          <p:nvPr/>
        </p:nvSpPr>
        <p:spPr>
          <a:xfrm>
            <a:off x="6171864" y="819598"/>
            <a:ext cx="6020136" cy="523220"/>
          </a:xfrm>
          <a:prstGeom prst="rect">
            <a:avLst/>
          </a:prstGeom>
          <a:noFill/>
        </p:spPr>
        <p:txBody>
          <a:bodyPr wrap="square" rtlCol="0">
            <a:spAutoFit/>
          </a:bodyPr>
          <a:lstStyle/>
          <a:p>
            <a:r>
              <a:rPr lang="en-GB" sz="2800" dirty="0" smtClean="0">
                <a:latin typeface="Arial" panose="020B0604020202020204" pitchFamily="34" charset="0"/>
                <a:cs typeface="Arial" panose="020B0604020202020204" pitchFamily="34" charset="0"/>
              </a:rPr>
              <a:t>Economy booming</a:t>
            </a:r>
          </a:p>
        </p:txBody>
      </p:sp>
      <p:sp>
        <p:nvSpPr>
          <p:cNvPr id="7" name="TextBox 6"/>
          <p:cNvSpPr txBox="1"/>
          <p:nvPr/>
        </p:nvSpPr>
        <p:spPr>
          <a:xfrm>
            <a:off x="5985847" y="2543511"/>
            <a:ext cx="7603363" cy="1384995"/>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Republican </a:t>
            </a:r>
            <a:r>
              <a:rPr lang="en-GB" sz="2800" dirty="0">
                <a:latin typeface="Arial" panose="020B0604020202020204" pitchFamily="34" charset="0"/>
                <a:cs typeface="Arial" panose="020B0604020202020204" pitchFamily="34" charset="0"/>
              </a:rPr>
              <a:t>landslide (386 electors 54%)</a:t>
            </a:r>
          </a:p>
          <a:p>
            <a:r>
              <a:rPr lang="en-GB" sz="2800" dirty="0">
                <a:latin typeface="Arial" panose="020B0604020202020204" pitchFamily="34" charset="0"/>
                <a:cs typeface="Arial" panose="020B0604020202020204" pitchFamily="34" charset="0"/>
              </a:rPr>
              <a:t>Dems split…”Solid South” 136 vs 28%</a:t>
            </a:r>
          </a:p>
          <a:p>
            <a:r>
              <a:rPr lang="en-GB" sz="2800" dirty="0">
                <a:latin typeface="Arial" panose="020B0604020202020204" pitchFamily="34" charset="0"/>
                <a:cs typeface="Arial" panose="020B0604020202020204" pitchFamily="34" charset="0"/>
              </a:rPr>
              <a:t>Progressives ’13 (Wisconsin) 17%...disappear</a:t>
            </a:r>
            <a:r>
              <a:rPr lang="en-GB" dirty="0" smtClean="0"/>
              <a:t>’</a:t>
            </a:r>
            <a:endParaRPr lang="en-GB" dirty="0"/>
          </a:p>
        </p:txBody>
      </p:sp>
    </p:spTree>
    <p:extLst>
      <p:ext uri="{BB962C8B-B14F-4D97-AF65-F5344CB8AC3E}">
        <p14:creationId xmlns:p14="http://schemas.microsoft.com/office/powerpoint/2010/main" val="4046272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1090" y="149548"/>
            <a:ext cx="10335568" cy="1280890"/>
          </a:xfrm>
        </p:spPr>
        <p:txBody>
          <a:bodyPr/>
          <a:lstStyle/>
          <a:p>
            <a:r>
              <a:rPr lang="en-GB" dirty="0" smtClean="0"/>
              <a:t>Coolidge 2</a:t>
            </a:r>
            <a:r>
              <a:rPr lang="en-GB" baseline="30000" dirty="0" smtClean="0"/>
              <a:t>nd</a:t>
            </a:r>
            <a:r>
              <a:rPr lang="en-GB" dirty="0" smtClean="0"/>
              <a:t> Term 1924-1928 by tragedy</a:t>
            </a:r>
            <a:endParaRPr lang="en-GB" dirty="0"/>
          </a:p>
        </p:txBody>
      </p:sp>
      <p:pic>
        <p:nvPicPr>
          <p:cNvPr id="2050"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506070"/>
            <a:ext cx="8837956" cy="535192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9105297" y="1000029"/>
            <a:ext cx="3086703" cy="1569660"/>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Wants….quiet life</a:t>
            </a:r>
          </a:p>
          <a:p>
            <a:r>
              <a:rPr lang="en-GB" sz="2400" dirty="0" smtClean="0">
                <a:latin typeface="Arial" panose="020B0604020202020204" pitchFamily="34" charset="0"/>
                <a:cs typeface="Arial" panose="020B0604020202020204" pitchFamily="34" charset="0"/>
              </a:rPr>
              <a:t>Loses youngest son</a:t>
            </a:r>
          </a:p>
          <a:p>
            <a:r>
              <a:rPr lang="en-GB" sz="2400" dirty="0" smtClean="0">
                <a:latin typeface="Arial" panose="020B0604020202020204" pitchFamily="34" charset="0"/>
                <a:cs typeface="Arial" panose="020B0604020202020204" pitchFamily="34" charset="0"/>
              </a:rPr>
              <a:t>John to sepsis</a:t>
            </a:r>
          </a:p>
          <a:p>
            <a:r>
              <a:rPr lang="en-GB" sz="2400" dirty="0" smtClean="0">
                <a:latin typeface="Arial" panose="020B0604020202020204" pitchFamily="34" charset="0"/>
                <a:cs typeface="Arial" panose="020B0604020202020204" pitchFamily="34" charset="0"/>
              </a:rPr>
              <a:t>….tennis match</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9131547" y="3232155"/>
            <a:ext cx="3060453"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Clinically depressed</a:t>
            </a:r>
          </a:p>
          <a:p>
            <a:r>
              <a:rPr lang="en-GB" sz="2400" dirty="0">
                <a:latin typeface="Arial" panose="020B0604020202020204" pitchFamily="34" charset="0"/>
                <a:cs typeface="Arial" panose="020B0604020202020204" pitchFamily="34" charset="0"/>
              </a:rPr>
              <a:t>1926….withdraws to </a:t>
            </a:r>
          </a:p>
          <a:p>
            <a:r>
              <a:rPr lang="en-GB" sz="2400" dirty="0">
                <a:latin typeface="Arial" panose="020B0604020202020204" pitchFamily="34" charset="0"/>
                <a:cs typeface="Arial" panose="020B0604020202020204" pitchFamily="34" charset="0"/>
              </a:rPr>
              <a:t>White House</a:t>
            </a:r>
          </a:p>
        </p:txBody>
      </p:sp>
      <p:sp>
        <p:nvSpPr>
          <p:cNvPr id="7" name="TextBox 6"/>
          <p:cNvSpPr txBox="1"/>
          <p:nvPr/>
        </p:nvSpPr>
        <p:spPr>
          <a:xfrm>
            <a:off x="9023022" y="5128176"/>
            <a:ext cx="3677610"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Delegates power to</a:t>
            </a:r>
          </a:p>
          <a:p>
            <a:r>
              <a:rPr lang="en-GB" sz="2400" dirty="0">
                <a:latin typeface="Arial" panose="020B0604020202020204" pitchFamily="34" charset="0"/>
                <a:cs typeface="Arial" panose="020B0604020202020204" pitchFamily="34" charset="0"/>
              </a:rPr>
              <a:t>Andrew Mellon .finance</a:t>
            </a:r>
          </a:p>
          <a:p>
            <a:r>
              <a:rPr lang="en-GB" sz="2400" dirty="0">
                <a:latin typeface="Arial" panose="020B0604020202020204" pitchFamily="34" charset="0"/>
                <a:cs typeface="Arial" panose="020B0604020202020204" pitchFamily="34" charset="0"/>
              </a:rPr>
              <a:t>Herbert Hoover: business</a:t>
            </a:r>
          </a:p>
        </p:txBody>
      </p:sp>
      <p:sp>
        <p:nvSpPr>
          <p:cNvPr id="3" name="TextBox 2"/>
          <p:cNvSpPr txBox="1"/>
          <p:nvPr/>
        </p:nvSpPr>
        <p:spPr>
          <a:xfrm>
            <a:off x="2872291" y="968189"/>
            <a:ext cx="4246675"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Coolidge and family 1918</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10548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32294" y="967263"/>
            <a:ext cx="10151165" cy="1150212"/>
          </a:xfrm>
        </p:spPr>
        <p:txBody>
          <a:bodyPr/>
          <a:lstStyle/>
          <a:p>
            <a:pPr algn="ctr"/>
            <a:r>
              <a:rPr lang="en-GB" dirty="0" smtClean="0"/>
              <a:t>American History </a:t>
            </a:r>
            <a:endParaRPr lang="en-GB" dirty="0"/>
          </a:p>
        </p:txBody>
      </p:sp>
      <p:sp>
        <p:nvSpPr>
          <p:cNvPr id="4" name="Subtitle 3"/>
          <p:cNvSpPr>
            <a:spLocks noGrp="1"/>
          </p:cNvSpPr>
          <p:nvPr>
            <p:ph type="subTitle" idx="1"/>
          </p:nvPr>
        </p:nvSpPr>
        <p:spPr>
          <a:xfrm>
            <a:off x="675172" y="3129014"/>
            <a:ext cx="9554083" cy="1126283"/>
          </a:xfrm>
        </p:spPr>
        <p:txBody>
          <a:bodyPr>
            <a:normAutofit/>
          </a:bodyPr>
          <a:lstStyle/>
          <a:p>
            <a:pPr algn="ctr"/>
            <a:r>
              <a:rPr lang="en-GB" sz="3200" dirty="0" smtClean="0">
                <a:latin typeface="Arial" panose="020B0604020202020204" pitchFamily="34" charset="0"/>
                <a:cs typeface="Arial" panose="020B0604020202020204" pitchFamily="34" charset="0"/>
              </a:rPr>
              <a:t>Talk 27: Roaring Twenties (1921-1929)</a:t>
            </a:r>
          </a:p>
          <a:p>
            <a:endParaRPr lang="en-GB" sz="3200" dirty="0">
              <a:latin typeface="Arial" panose="020B0604020202020204" pitchFamily="34" charset="0"/>
              <a:cs typeface="Arial" panose="020B0604020202020204" pitchFamily="34" charset="0"/>
            </a:endParaRPr>
          </a:p>
        </p:txBody>
      </p:sp>
      <p:sp>
        <p:nvSpPr>
          <p:cNvPr id="3" name="TextBox 2"/>
          <p:cNvSpPr txBox="1"/>
          <p:nvPr/>
        </p:nvSpPr>
        <p:spPr>
          <a:xfrm>
            <a:off x="11151909" y="443060"/>
            <a:ext cx="312906" cy="369332"/>
          </a:xfrm>
          <a:prstGeom prst="rect">
            <a:avLst/>
          </a:prstGeom>
          <a:noFill/>
        </p:spPr>
        <p:txBody>
          <a:bodyPr wrap="none" rtlCol="0">
            <a:spAutoFit/>
          </a:bodyPr>
          <a:lstStyle/>
          <a:p>
            <a:r>
              <a:rPr lang="en-GB" dirty="0" smtClean="0"/>
              <a:t>1</a:t>
            </a:r>
            <a:endParaRPr lang="en-GB" dirty="0"/>
          </a:p>
        </p:txBody>
      </p:sp>
    </p:spTree>
    <p:extLst>
      <p:ext uri="{BB962C8B-B14F-4D97-AF65-F5344CB8AC3E}">
        <p14:creationId xmlns:p14="http://schemas.microsoft.com/office/powerpoint/2010/main" val="17408953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12109" y="0"/>
            <a:ext cx="11879485" cy="1280890"/>
          </a:xfrm>
        </p:spPr>
        <p:txBody>
          <a:bodyPr/>
          <a:lstStyle/>
          <a:p>
            <a:r>
              <a:rPr lang="en-GB" dirty="0" smtClean="0"/>
              <a:t>Financial Management  of Roaring Twenties</a:t>
            </a:r>
            <a:endParaRPr lang="en-GB" dirty="0"/>
          </a:p>
        </p:txBody>
      </p:sp>
      <p:pic>
        <p:nvPicPr>
          <p:cNvPr id="4098"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8724" y="1689904"/>
            <a:ext cx="5921134" cy="516809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423685" y="1169044"/>
            <a:ext cx="4055919"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Andrew Mellon 1855 -1937) </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6270570" y="548367"/>
            <a:ext cx="5684762" cy="2308324"/>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Scientific taxation</a:t>
            </a:r>
          </a:p>
          <a:p>
            <a:r>
              <a:rPr lang="en-GB" sz="2400" dirty="0" smtClean="0">
                <a:latin typeface="Arial" panose="020B0604020202020204" pitchFamily="34" charset="0"/>
                <a:cs typeface="Arial" panose="020B0604020202020204" pitchFamily="34" charset="0"/>
              </a:rPr>
              <a:t>…rejects “redistribution of taxes</a:t>
            </a:r>
          </a:p>
          <a:p>
            <a:r>
              <a:rPr lang="en-GB" sz="2400" dirty="0" smtClean="0">
                <a:latin typeface="Arial" panose="020B0604020202020204" pitchFamily="34" charset="0"/>
                <a:cs typeface="Arial" panose="020B0604020202020204" pitchFamily="34" charset="0"/>
              </a:rPr>
              <a:t>...lower taxes increase revenue</a:t>
            </a:r>
          </a:p>
          <a:p>
            <a:r>
              <a:rPr lang="en-GB" sz="2400" dirty="0" smtClean="0">
                <a:latin typeface="Arial" panose="020B0604020202020204" pitchFamily="34" charset="0"/>
                <a:cs typeface="Arial" panose="020B0604020202020204" pitchFamily="34" charset="0"/>
              </a:rPr>
              <a:t>...eliminate “gift tax”, reduce “estate tax”</a:t>
            </a:r>
          </a:p>
          <a:p>
            <a:r>
              <a:rPr lang="en-GB" sz="2400" dirty="0" smtClean="0">
                <a:latin typeface="Arial" panose="020B0604020202020204" pitchFamily="34" charset="0"/>
                <a:cs typeface="Arial" panose="020B0604020202020204" pitchFamily="34" charset="0"/>
              </a:rPr>
              <a:t>...’trickle down economics”</a:t>
            </a:r>
          </a:p>
          <a:p>
            <a:r>
              <a:rPr lang="en-GB" sz="2400" dirty="0" smtClean="0">
                <a:latin typeface="Arial" panose="020B0604020202020204" pitchFamily="34" charset="0"/>
                <a:cs typeface="Arial" panose="020B0604020202020204" pitchFamily="34" charset="0"/>
              </a:rPr>
              <a:t>…reduces marginal tax 70% - 26%</a:t>
            </a:r>
            <a:endParaRPr lang="en-GB" sz="2400" dirty="0">
              <a:latin typeface="Arial" panose="020B0604020202020204" pitchFamily="34" charset="0"/>
              <a:cs typeface="Arial" panose="020B0604020202020204" pitchFamily="34" charset="0"/>
            </a:endParaRPr>
          </a:p>
        </p:txBody>
      </p:sp>
      <p:sp>
        <p:nvSpPr>
          <p:cNvPr id="9" name="TextBox 8"/>
          <p:cNvSpPr txBox="1"/>
          <p:nvPr/>
        </p:nvSpPr>
        <p:spPr>
          <a:xfrm>
            <a:off x="6125902" y="2842137"/>
            <a:ext cx="6066098" cy="2062103"/>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Minimize government</a:t>
            </a:r>
          </a:p>
          <a:p>
            <a:r>
              <a:rPr lang="en-GB" sz="2400" dirty="0" smtClean="0">
                <a:latin typeface="Arial" panose="020B0604020202020204" pitchFamily="34" charset="0"/>
                <a:cs typeface="Arial" panose="020B0604020202020204" pitchFamily="34" charset="0"/>
              </a:rPr>
              <a:t>…reduce regulations, relax bank reserves</a:t>
            </a:r>
            <a:endParaRPr lang="en-GB" sz="24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a:p>
            <a:endParaRPr lang="en-GB" sz="2000" dirty="0" smtClean="0">
              <a:latin typeface="Arial" panose="020B0604020202020204" pitchFamily="34" charset="0"/>
              <a:cs typeface="Arial" panose="020B0604020202020204" pitchFamily="34" charset="0"/>
            </a:endParaRPr>
          </a:p>
        </p:txBody>
      </p:sp>
      <p:sp>
        <p:nvSpPr>
          <p:cNvPr id="3" name="TextBox 2"/>
          <p:cNvSpPr txBox="1"/>
          <p:nvPr/>
        </p:nvSpPr>
        <p:spPr>
          <a:xfrm>
            <a:off x="6217919" y="3899774"/>
            <a:ext cx="6502101" cy="1569660"/>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Farming crisis….over production/ falling prices</a:t>
            </a:r>
          </a:p>
          <a:p>
            <a:r>
              <a:rPr lang="en-GB" sz="2400" dirty="0" smtClean="0">
                <a:latin typeface="Arial" panose="020B0604020202020204" pitchFamily="34" charset="0"/>
                <a:cs typeface="Arial" panose="020B0604020202020204" pitchFamily="34" charset="0"/>
              </a:rPr>
              <a:t>…farmers increase production</a:t>
            </a:r>
          </a:p>
          <a:p>
            <a:r>
              <a:rPr lang="en-GB" sz="2400" dirty="0" smtClean="0">
                <a:latin typeface="Arial" panose="020B0604020202020204" pitchFamily="34" charset="0"/>
                <a:cs typeface="Arial" panose="020B0604020202020204" pitchFamily="34" charset="0"/>
              </a:rPr>
              <a:t>…increase intensive ploughing,</a:t>
            </a:r>
          </a:p>
          <a:p>
            <a:r>
              <a:rPr lang="en-GB" sz="2400" dirty="0" smtClean="0">
                <a:latin typeface="Arial" panose="020B0604020202020204" pitchFamily="34" charset="0"/>
                <a:cs typeface="Arial" panose="020B0604020202020204" pitchFamily="34" charset="0"/>
              </a:rPr>
              <a:t>…prices continue to fall, demand subsidies</a:t>
            </a:r>
            <a:endParaRPr lang="en-GB" dirty="0"/>
          </a:p>
        </p:txBody>
      </p:sp>
      <p:sp>
        <p:nvSpPr>
          <p:cNvPr id="7" name="TextBox 6"/>
          <p:cNvSpPr txBox="1"/>
          <p:nvPr/>
        </p:nvSpPr>
        <p:spPr>
          <a:xfrm>
            <a:off x="6390042" y="5948128"/>
            <a:ext cx="6006353" cy="46166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Coolidge </a:t>
            </a:r>
            <a:r>
              <a:rPr lang="en-GB" sz="2400" dirty="0">
                <a:latin typeface="Arial" panose="020B0604020202020204" pitchFamily="34" charset="0"/>
                <a:cs typeface="Arial" panose="020B0604020202020204" pitchFamily="34" charset="0"/>
              </a:rPr>
              <a:t>“</a:t>
            </a:r>
            <a:r>
              <a:rPr lang="en-GB" sz="2400" dirty="0" smtClean="0">
                <a:latin typeface="Arial" panose="020B0604020202020204" pitchFamily="34" charset="0"/>
                <a:cs typeface="Arial" panose="020B0604020202020204" pitchFamily="34" charset="0"/>
              </a:rPr>
              <a:t>farming always a bad business.”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633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62246" y="193638"/>
            <a:ext cx="8911687" cy="1280890"/>
          </a:xfrm>
        </p:spPr>
        <p:txBody>
          <a:bodyPr/>
          <a:lstStyle/>
          <a:p>
            <a:r>
              <a:rPr lang="en-GB" dirty="0" smtClean="0"/>
              <a:t>Herbert Hoover: American Hero</a:t>
            </a:r>
            <a:endParaRPr lang="en-GB" dirty="0"/>
          </a:p>
        </p:txBody>
      </p:sp>
      <p:pic>
        <p:nvPicPr>
          <p:cNvPr id="2050" name="Picture 2" descr="https://upload.wikimedia.org/wikipedia/commons/thumb/5/57/President_Hoover_portrait.jpg/220px-President_Hoover_portra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28775"/>
            <a:ext cx="6515100" cy="508635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76400" y="990600"/>
            <a:ext cx="4038285" cy="461665"/>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Herbert Hoover (1874-1961</a:t>
            </a:r>
            <a:r>
              <a:rPr lang="en-GB" dirty="0" smtClean="0"/>
              <a:t>)</a:t>
            </a:r>
            <a:endParaRPr lang="en-GB" dirty="0"/>
          </a:p>
        </p:txBody>
      </p:sp>
      <p:sp>
        <p:nvSpPr>
          <p:cNvPr id="5" name="TextBox 4"/>
          <p:cNvSpPr txBox="1"/>
          <p:nvPr/>
        </p:nvSpPr>
        <p:spPr>
          <a:xfrm>
            <a:off x="6719027" y="846492"/>
            <a:ext cx="5472973"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Quaker family Father blacksmith</a:t>
            </a:r>
          </a:p>
          <a:p>
            <a:r>
              <a:rPr lang="en-GB" sz="2400" dirty="0" smtClean="0">
                <a:latin typeface="Arial" panose="020B0604020202020204" pitchFamily="34" charset="0"/>
                <a:cs typeface="Arial" panose="020B0604020202020204" pitchFamily="34" charset="0"/>
              </a:rPr>
              <a:t>….fails all exams except math</a:t>
            </a:r>
          </a:p>
          <a:p>
            <a:r>
              <a:rPr lang="en-GB" sz="2400" dirty="0" smtClean="0">
                <a:latin typeface="Arial" panose="020B0604020202020204" pitchFamily="34" charset="0"/>
                <a:cs typeface="Arial" panose="020B0604020202020204" pitchFamily="34" charset="0"/>
              </a:rPr>
              <a:t>… graduates from Stanford as geology</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6734074" y="2083846"/>
            <a:ext cx="5457926" cy="1200329"/>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Business career</a:t>
            </a:r>
          </a:p>
          <a:p>
            <a:r>
              <a:rPr lang="en-GB" sz="2400" dirty="0" smtClean="0">
                <a:latin typeface="Arial" panose="020B0604020202020204" pitchFamily="34" charset="0"/>
                <a:cs typeface="Arial" panose="020B0604020202020204" pitchFamily="34" charset="0"/>
              </a:rPr>
              <a:t>…Cashes in on knowledge…globally</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…Business consultant mining industry</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6765302" y="5502984"/>
            <a:ext cx="6500497" cy="830997"/>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“twenty million people are starving. Whatever t</a:t>
            </a:r>
          </a:p>
          <a:p>
            <a:r>
              <a:rPr lang="en-GB" sz="2400" dirty="0">
                <a:latin typeface="Arial" panose="020B0604020202020204" pitchFamily="34" charset="0"/>
                <a:cs typeface="Arial" panose="020B0604020202020204" pitchFamily="34" charset="0"/>
              </a:rPr>
              <a:t>heir politics, they shall be fed”</a:t>
            </a:r>
          </a:p>
        </p:txBody>
      </p:sp>
      <p:sp>
        <p:nvSpPr>
          <p:cNvPr id="9" name="TextBox 8"/>
          <p:cNvSpPr txBox="1"/>
          <p:nvPr/>
        </p:nvSpPr>
        <p:spPr>
          <a:xfrm>
            <a:off x="6601344" y="3852247"/>
            <a:ext cx="6314549" cy="1569660"/>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Humanist </a:t>
            </a:r>
          </a:p>
          <a:p>
            <a:r>
              <a:rPr lang="en-GB" sz="2400" dirty="0">
                <a:latin typeface="Arial" panose="020B0604020202020204" pitchFamily="34" charset="0"/>
                <a:cs typeface="Arial" panose="020B0604020202020204" pitchFamily="34" charset="0"/>
              </a:rPr>
              <a:t>….Rescues 100,000 stranded Americans</a:t>
            </a:r>
          </a:p>
          <a:p>
            <a:r>
              <a:rPr lang="en-GB" sz="2400" dirty="0">
                <a:latin typeface="Arial" panose="020B0604020202020204" pitchFamily="34" charset="0"/>
                <a:cs typeface="Arial" panose="020B0604020202020204" pitchFamily="34" charset="0"/>
              </a:rPr>
              <a:t>…Creates Belgian relief agency</a:t>
            </a:r>
          </a:p>
          <a:p>
            <a:r>
              <a:rPr lang="en-GB" sz="2400" dirty="0">
                <a:latin typeface="Arial" panose="020B0604020202020204" pitchFamily="34" charset="0"/>
                <a:cs typeface="Arial" panose="020B0604020202020204" pitchFamily="34" charset="0"/>
              </a:rPr>
              <a:t>…Post war organises Russian famine relieve</a:t>
            </a:r>
          </a:p>
        </p:txBody>
      </p:sp>
      <p:sp>
        <p:nvSpPr>
          <p:cNvPr id="10" name="TextBox 9"/>
          <p:cNvSpPr txBox="1"/>
          <p:nvPr/>
        </p:nvSpPr>
        <p:spPr>
          <a:xfrm>
            <a:off x="6833142" y="6396335"/>
            <a:ext cx="4756430"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Director of Commerce 1921-1928</a:t>
            </a:r>
          </a:p>
        </p:txBody>
      </p:sp>
      <p:sp>
        <p:nvSpPr>
          <p:cNvPr id="3" name="TextBox 2"/>
          <p:cNvSpPr txBox="1"/>
          <p:nvPr/>
        </p:nvSpPr>
        <p:spPr>
          <a:xfrm>
            <a:off x="6680498" y="3410173"/>
            <a:ext cx="5337359"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Ultra Conservative </a:t>
            </a:r>
            <a:r>
              <a:rPr lang="en-GB" sz="2400" dirty="0" smtClean="0">
                <a:latin typeface="Arial" panose="020B0604020202020204" pitchFamily="34" charset="0"/>
                <a:cs typeface="Arial" panose="020B0604020202020204" pitchFamily="34" charset="0"/>
              </a:rPr>
              <a:t>writer vs </a:t>
            </a:r>
            <a:r>
              <a:rPr lang="en-GB" sz="2400" dirty="0">
                <a:latin typeface="Arial" panose="020B0604020202020204" pitchFamily="34" charset="0"/>
                <a:cs typeface="Arial" panose="020B0604020202020204" pitchFamily="34" charset="0"/>
              </a:rPr>
              <a:t>Socialism</a:t>
            </a:r>
          </a:p>
        </p:txBody>
      </p:sp>
    </p:spTree>
    <p:extLst>
      <p:ext uri="{BB962C8B-B14F-4D97-AF65-F5344CB8AC3E}">
        <p14:creationId xmlns:p14="http://schemas.microsoft.com/office/powerpoint/2010/main" val="4258365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0"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2373" y="218996"/>
            <a:ext cx="8911687" cy="1280890"/>
          </a:xfrm>
        </p:spPr>
        <p:txBody>
          <a:bodyPr/>
          <a:lstStyle/>
          <a:p>
            <a:r>
              <a:rPr lang="en-GB" dirty="0" smtClean="0"/>
              <a:t>Great Mississippi Flood of 1927</a:t>
            </a:r>
            <a:endParaRPr lang="en-GB" dirty="0"/>
          </a:p>
        </p:txBody>
      </p:sp>
      <p:pic>
        <p:nvPicPr>
          <p:cNvPr id="5122"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2045" y="937550"/>
            <a:ext cx="7620000" cy="61448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891483" y="787760"/>
            <a:ext cx="4655442"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500 killed, 250,000 lose home</a:t>
            </a:r>
          </a:p>
          <a:p>
            <a:r>
              <a:rPr lang="en-GB" sz="2400" dirty="0" smtClean="0">
                <a:latin typeface="Arial" panose="020B0604020202020204" pitchFamily="34" charset="0"/>
                <a:cs typeface="Arial" panose="020B0604020202020204" pitchFamily="34" charset="0"/>
              </a:rPr>
              <a:t>600,000 displace, 20BN damage</a:t>
            </a:r>
          </a:p>
          <a:p>
            <a:r>
              <a:rPr lang="en-GB" sz="2400" dirty="0" smtClean="0">
                <a:latin typeface="Arial" panose="020B0604020202020204" pitchFamily="34" charset="0"/>
                <a:cs typeface="Arial" panose="020B0604020202020204" pitchFamily="34" charset="0"/>
              </a:rPr>
              <a:t>…80% displaced black</a:t>
            </a:r>
            <a:endParaRPr lang="en-GB" sz="2400" dirty="0">
              <a:latin typeface="Arial" panose="020B0604020202020204" pitchFamily="34" charset="0"/>
              <a:cs typeface="Arial" panose="020B0604020202020204" pitchFamily="34" charset="0"/>
            </a:endParaRPr>
          </a:p>
        </p:txBody>
      </p:sp>
      <p:sp>
        <p:nvSpPr>
          <p:cNvPr id="5" name="TextBox 4"/>
          <p:cNvSpPr txBox="1"/>
          <p:nvPr/>
        </p:nvSpPr>
        <p:spPr>
          <a:xfrm>
            <a:off x="7820040" y="2175251"/>
            <a:ext cx="3491661"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Coolidge….no </a:t>
            </a:r>
            <a:r>
              <a:rPr lang="en-GB" sz="2400" dirty="0" smtClean="0">
                <a:latin typeface="Arial" panose="020B0604020202020204" pitchFamily="34" charset="0"/>
                <a:cs typeface="Arial" panose="020B0604020202020204" pitchFamily="34" charset="0"/>
              </a:rPr>
              <a:t>response</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7791167" y="2918636"/>
            <a:ext cx="4051109"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Congress demands action</a:t>
            </a:r>
          </a:p>
          <a:p>
            <a:r>
              <a:rPr lang="en-GB" sz="2400" dirty="0">
                <a:latin typeface="Arial" panose="020B0604020202020204" pitchFamily="34" charset="0"/>
                <a:cs typeface="Arial" panose="020B0604020202020204" pitchFamily="34" charset="0"/>
              </a:rPr>
              <a:t>….Coolidge signs </a:t>
            </a:r>
            <a:r>
              <a:rPr lang="en-GB" sz="2400" dirty="0" smtClean="0">
                <a:latin typeface="Arial" panose="020B0604020202020204" pitchFamily="34" charset="0"/>
                <a:cs typeface="Arial" panose="020B0604020202020204" pitchFamily="34" charset="0"/>
              </a:rPr>
              <a:t>relief bill</a:t>
            </a:r>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…Herbert Hoover “Mr </a:t>
            </a:r>
            <a:r>
              <a:rPr lang="en-GB" sz="2400" dirty="0" smtClean="0">
                <a:latin typeface="Arial" panose="020B0604020202020204" pitchFamily="34" charset="0"/>
                <a:cs typeface="Arial" panose="020B0604020202020204" pitchFamily="34" charset="0"/>
              </a:rPr>
              <a:t>Fixit”</a:t>
            </a:r>
            <a:endParaRPr lang="en-GB" sz="2400" dirty="0">
              <a:latin typeface="Arial" panose="020B0604020202020204" pitchFamily="34" charset="0"/>
              <a:cs typeface="Arial" panose="020B0604020202020204" pitchFamily="34" charset="0"/>
            </a:endParaRPr>
          </a:p>
        </p:txBody>
      </p:sp>
      <p:sp>
        <p:nvSpPr>
          <p:cNvPr id="7" name="TextBox 6"/>
          <p:cNvSpPr txBox="1"/>
          <p:nvPr/>
        </p:nvSpPr>
        <p:spPr>
          <a:xfrm>
            <a:off x="7858587" y="4127897"/>
            <a:ext cx="4225837" cy="1938992"/>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Mass flood mitigation effort</a:t>
            </a:r>
          </a:p>
          <a:p>
            <a:r>
              <a:rPr lang="en-GB" sz="2400" dirty="0" smtClean="0">
                <a:latin typeface="Arial" panose="020B0604020202020204" pitchFamily="34" charset="0"/>
                <a:cs typeface="Arial" panose="020B0604020202020204" pitchFamily="34" charset="0"/>
              </a:rPr>
              <a:t>….no cash relief</a:t>
            </a:r>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a:t>
            </a:r>
            <a:r>
              <a:rPr lang="en-GB" sz="2400" dirty="0">
                <a:latin typeface="Arial" panose="020B0604020202020204" pitchFamily="34" charset="0"/>
                <a:cs typeface="Arial" panose="020B0604020202020204" pitchFamily="34" charset="0"/>
              </a:rPr>
              <a:t> </a:t>
            </a:r>
            <a:r>
              <a:rPr lang="en-GB" sz="2400" dirty="0" smtClean="0">
                <a:latin typeface="Arial" panose="020B0604020202020204" pitchFamily="34" charset="0"/>
                <a:cs typeface="Arial" panose="020B0604020202020204" pitchFamily="34" charset="0"/>
              </a:rPr>
              <a:t>engineering works vs flood</a:t>
            </a:r>
          </a:p>
          <a:p>
            <a:r>
              <a:rPr lang="en-GB" sz="2400" dirty="0" smtClean="0">
                <a:latin typeface="Arial" panose="020B0604020202020204" pitchFamily="34" charset="0"/>
                <a:cs typeface="Arial" panose="020B0604020202020204" pitchFamily="34" charset="0"/>
              </a:rPr>
              <a:t>…use of forced labour</a:t>
            </a:r>
          </a:p>
          <a:p>
            <a:r>
              <a:rPr lang="en-GB" sz="2400" dirty="0" smtClean="0">
                <a:latin typeface="Arial" panose="020B0604020202020204" pitchFamily="34" charset="0"/>
                <a:cs typeface="Arial" panose="020B0604020202020204" pitchFamily="34" charset="0"/>
              </a:rPr>
              <a:t>fuels </a:t>
            </a:r>
            <a:r>
              <a:rPr lang="en-GB" sz="2400" dirty="0">
                <a:latin typeface="Arial" panose="020B0604020202020204" pitchFamily="34" charset="0"/>
                <a:cs typeface="Arial" panose="020B0604020202020204" pitchFamily="34" charset="0"/>
              </a:rPr>
              <a:t>more immigration north</a:t>
            </a:r>
          </a:p>
        </p:txBody>
      </p:sp>
      <p:sp>
        <p:nvSpPr>
          <p:cNvPr id="8" name="TextBox 7"/>
          <p:cNvSpPr txBox="1"/>
          <p:nvPr/>
        </p:nvSpPr>
        <p:spPr>
          <a:xfrm>
            <a:off x="7812639" y="6224213"/>
            <a:ext cx="4293300" cy="461665"/>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…Hoover National </a:t>
            </a:r>
            <a:r>
              <a:rPr lang="en-GB" sz="2400" dirty="0">
                <a:latin typeface="Arial" panose="020B0604020202020204" pitchFamily="34" charset="0"/>
                <a:cs typeface="Arial" panose="020B0604020202020204" pitchFamily="34" charset="0"/>
              </a:rPr>
              <a:t>hero</a:t>
            </a:r>
          </a:p>
        </p:txBody>
      </p:sp>
    </p:spTree>
    <p:extLst>
      <p:ext uri="{BB962C8B-B14F-4D97-AF65-F5344CB8AC3E}">
        <p14:creationId xmlns:p14="http://schemas.microsoft.com/office/powerpoint/2010/main" val="4275730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21425" y="0"/>
            <a:ext cx="8911687" cy="1280890"/>
          </a:xfrm>
        </p:spPr>
        <p:txBody>
          <a:bodyPr/>
          <a:lstStyle/>
          <a:p>
            <a:pPr algn="ctr"/>
            <a:r>
              <a:rPr lang="en-GB" dirty="0" smtClean="0"/>
              <a:t>Election of 1928</a:t>
            </a:r>
            <a:endParaRPr lang="en-GB" dirty="0"/>
          </a:p>
        </p:txBody>
      </p:sp>
      <p:sp>
        <p:nvSpPr>
          <p:cNvPr id="3" name="Content Placeholder 2"/>
          <p:cNvSpPr>
            <a:spLocks noGrp="1"/>
          </p:cNvSpPr>
          <p:nvPr>
            <p:ph idx="1"/>
          </p:nvPr>
        </p:nvSpPr>
        <p:spPr>
          <a:xfrm>
            <a:off x="1350961" y="762000"/>
            <a:ext cx="10568512" cy="3971926"/>
          </a:xfrm>
        </p:spPr>
        <p:txBody>
          <a:bodyPr>
            <a:noAutofit/>
          </a:bodyPr>
          <a:lstStyle/>
          <a:p>
            <a:r>
              <a:rPr lang="en-GB" sz="2400" dirty="0" smtClean="0">
                <a:latin typeface="Arial" panose="020B0604020202020204" pitchFamily="34" charset="0"/>
                <a:cs typeface="Arial" panose="020B0604020202020204" pitchFamily="34" charset="0"/>
              </a:rPr>
              <a:t>Coolidge refuses 3</a:t>
            </a:r>
            <a:r>
              <a:rPr lang="en-GB" sz="2400" baseline="30000" dirty="0" smtClean="0">
                <a:latin typeface="Arial" panose="020B0604020202020204" pitchFamily="34" charset="0"/>
                <a:cs typeface="Arial" panose="020B0604020202020204" pitchFamily="34" charset="0"/>
              </a:rPr>
              <a:t>rd</a:t>
            </a:r>
            <a:r>
              <a:rPr lang="en-GB" sz="2400" dirty="0" smtClean="0">
                <a:latin typeface="Arial" panose="020B0604020202020204" pitchFamily="34" charset="0"/>
                <a:cs typeface="Arial" panose="020B0604020202020204" pitchFamily="34" charset="0"/>
              </a:rPr>
              <a:t> term</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Hoover nominated on first ballot….hero of capitalism</a:t>
            </a:r>
          </a:p>
          <a:p>
            <a:pPr marL="0" indent="0">
              <a:buNone/>
            </a:pPr>
            <a:r>
              <a:rPr lang="en-GB" sz="2400" dirty="0" smtClean="0">
                <a:latin typeface="Arial" panose="020B0604020202020204" pitchFamily="34" charset="0"/>
                <a:cs typeface="Arial" panose="020B0604020202020204" pitchFamily="34" charset="0"/>
              </a:rPr>
              <a:t>“given </a:t>
            </a:r>
            <a:r>
              <a:rPr lang="en-GB" sz="2400" dirty="0">
                <a:latin typeface="Arial" panose="020B0604020202020204" pitchFamily="34" charset="0"/>
                <a:cs typeface="Arial" panose="020B0604020202020204" pitchFamily="34" charset="0"/>
              </a:rPr>
              <a:t>the chance to go forward with the policies of the last eight years, we shall soon with the help of God, be in sight of the day when poverty will be banished from this nation".</a:t>
            </a:r>
          </a:p>
          <a:p>
            <a:pPr marL="0" indent="0">
              <a:buNone/>
            </a:pP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Democrats</a:t>
            </a:r>
          </a:p>
          <a:p>
            <a:pPr lvl="1"/>
            <a:r>
              <a:rPr lang="en-GB" sz="2400" dirty="0" smtClean="0">
                <a:latin typeface="Arial" panose="020B0604020202020204" pitchFamily="34" charset="0"/>
                <a:cs typeface="Arial" panose="020B0604020202020204" pitchFamily="34" charset="0"/>
              </a:rPr>
              <a:t>Appeal to immigrants from Ireland</a:t>
            </a:r>
          </a:p>
          <a:p>
            <a:pPr lvl="1"/>
            <a:r>
              <a:rPr lang="en-GB" sz="2400" dirty="0" smtClean="0">
                <a:latin typeface="Arial" panose="020B0604020202020204" pitchFamily="34" charset="0"/>
                <a:cs typeface="Arial" panose="020B0604020202020204" pitchFamily="34" charset="0"/>
              </a:rPr>
              <a:t>Assume progressive ideas of La Folette</a:t>
            </a:r>
          </a:p>
          <a:p>
            <a:pPr lvl="1"/>
            <a:r>
              <a:rPr lang="en-GB" sz="2400" dirty="0" smtClean="0">
                <a:latin typeface="Arial" panose="020B0604020202020204" pitchFamily="34" charset="0"/>
                <a:cs typeface="Arial" panose="020B0604020202020204" pitchFamily="34" charset="0"/>
              </a:rPr>
              <a:t>Rising tide of reaction vs Prohibition</a:t>
            </a:r>
          </a:p>
          <a:p>
            <a:pPr lvl="1"/>
            <a:r>
              <a:rPr lang="en-GB" sz="2400" dirty="0" smtClean="0">
                <a:latin typeface="Arial" panose="020B0604020202020204" pitchFamily="34" charset="0"/>
                <a:cs typeface="Arial" panose="020B0604020202020204" pitchFamily="34" charset="0"/>
              </a:rPr>
              <a:t>Opposed to rising power of (anti Catholic)  KKK</a:t>
            </a:r>
          </a:p>
          <a:p>
            <a:pPr lvl="1"/>
            <a:r>
              <a:rPr lang="en-GB" sz="2400" dirty="0" smtClean="0">
                <a:latin typeface="Arial" panose="020B0604020202020204" pitchFamily="34" charset="0"/>
                <a:cs typeface="Arial" panose="020B0604020202020204" pitchFamily="34" charset="0"/>
              </a:rPr>
              <a:t>Elect Al Smith first Catholic candidate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22248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1051" y="214535"/>
            <a:ext cx="11668124" cy="1280890"/>
          </a:xfrm>
        </p:spPr>
        <p:txBody>
          <a:bodyPr/>
          <a:lstStyle/>
          <a:p>
            <a:r>
              <a:rPr lang="en-GB" dirty="0" smtClean="0"/>
              <a:t>Republican: well organised…appeal to prosperity </a:t>
            </a:r>
            <a:endParaRPr lang="en-GB" dirty="0"/>
          </a:p>
        </p:txBody>
      </p:sp>
      <p:pic>
        <p:nvPicPr>
          <p:cNvPr id="5" name="Picture 4"/>
          <p:cNvPicPr>
            <a:picLocks noChangeAspect="1"/>
          </p:cNvPicPr>
          <p:nvPr/>
        </p:nvPicPr>
        <p:blipFill>
          <a:blip r:embed="rId2"/>
          <a:stretch>
            <a:fillRect/>
          </a:stretch>
        </p:blipFill>
        <p:spPr>
          <a:xfrm>
            <a:off x="247969" y="1151069"/>
            <a:ext cx="4657406" cy="5706932"/>
          </a:xfrm>
          <a:prstGeom prst="rect">
            <a:avLst/>
          </a:prstGeom>
        </p:spPr>
      </p:pic>
      <p:pic>
        <p:nvPicPr>
          <p:cNvPr id="6" name="Picture 5"/>
          <p:cNvPicPr>
            <a:picLocks noChangeAspect="1"/>
          </p:cNvPicPr>
          <p:nvPr/>
        </p:nvPicPr>
        <p:blipFill>
          <a:blip r:embed="rId3"/>
          <a:stretch>
            <a:fillRect/>
          </a:stretch>
        </p:blipFill>
        <p:spPr>
          <a:xfrm>
            <a:off x="5067299" y="1323975"/>
            <a:ext cx="7200901" cy="5534025"/>
          </a:xfrm>
          <a:prstGeom prst="rect">
            <a:avLst/>
          </a:prstGeom>
        </p:spPr>
      </p:pic>
    </p:spTree>
    <p:extLst>
      <p:ext uri="{BB962C8B-B14F-4D97-AF65-F5344CB8AC3E}">
        <p14:creationId xmlns:p14="http://schemas.microsoft.com/office/powerpoint/2010/main" val="3820809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83375" y="395510"/>
            <a:ext cx="8911687" cy="833215"/>
          </a:xfrm>
        </p:spPr>
        <p:txBody>
          <a:bodyPr/>
          <a:lstStyle/>
          <a:p>
            <a:r>
              <a:rPr lang="en-GB" dirty="0" smtClean="0"/>
              <a:t>1928  Republican Landslide</a:t>
            </a:r>
            <a:endParaRPr lang="en-GB" dirty="0"/>
          </a:p>
        </p:txBody>
      </p:sp>
      <p:pic>
        <p:nvPicPr>
          <p:cNvPr id="7170" name="Picture 2" descr="https://upload.wikimedia.org/wikipedia/commons/thumb/b/bb/ElectoralCollege1928.svg/348px-ElectoralCollege1928.svg.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415" y="1333500"/>
            <a:ext cx="7251660" cy="50083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057261" y="1019063"/>
            <a:ext cx="5134739" cy="1200329"/>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Republicans chose “Hero” …Hoover</a:t>
            </a:r>
          </a:p>
          <a:p>
            <a:r>
              <a:rPr lang="en-GB" sz="2400" dirty="0" smtClean="0">
                <a:latin typeface="Arial" panose="020B0604020202020204" pitchFamily="34" charset="0"/>
                <a:cs typeface="Arial" panose="020B0604020202020204" pitchFamily="34" charset="0"/>
              </a:rPr>
              <a:t>Democrats Al </a:t>
            </a:r>
            <a:r>
              <a:rPr lang="en-GB" sz="2400" dirty="0" err="1" smtClean="0">
                <a:latin typeface="Arial" panose="020B0604020202020204" pitchFamily="34" charset="0"/>
                <a:cs typeface="Arial" panose="020B0604020202020204" pitchFamily="34" charset="0"/>
              </a:rPr>
              <a:t>Smith..first</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Catholic candidate anti Prohibition,</a:t>
            </a:r>
          </a:p>
        </p:txBody>
      </p:sp>
      <p:sp>
        <p:nvSpPr>
          <p:cNvPr id="5" name="TextBox 4"/>
          <p:cNvSpPr txBox="1"/>
          <p:nvPr/>
        </p:nvSpPr>
        <p:spPr>
          <a:xfrm>
            <a:off x="7249422" y="2391783"/>
            <a:ext cx="4824244" cy="1200329"/>
          </a:xfrm>
          <a:prstGeom prst="rect">
            <a:avLst/>
          </a:prstGeom>
          <a:noFill/>
        </p:spPr>
        <p:txBody>
          <a:bodyPr wrap="square" rtlCol="0">
            <a:spAutoFit/>
          </a:bodyPr>
          <a:lstStyle/>
          <a:p>
            <a:r>
              <a:rPr lang="en-GB" sz="2400" dirty="0" smtClean="0">
                <a:latin typeface="Arial" panose="020B0604020202020204" pitchFamily="34" charset="0"/>
                <a:cs typeface="Arial" panose="020B0604020202020204" pitchFamily="34" charset="0"/>
              </a:rPr>
              <a:t>Prosperity wins</a:t>
            </a:r>
          </a:p>
          <a:p>
            <a:r>
              <a:rPr lang="en-GB" sz="2400" dirty="0" smtClean="0">
                <a:latin typeface="Arial" panose="020B0604020202020204" pitchFamily="34" charset="0"/>
                <a:cs typeface="Arial" panose="020B0604020202020204" pitchFamily="34" charset="0"/>
              </a:rPr>
              <a:t>Anti </a:t>
            </a:r>
            <a:r>
              <a:rPr lang="en-GB" sz="2400" dirty="0">
                <a:latin typeface="Arial" panose="020B0604020202020204" pitchFamily="34" charset="0"/>
                <a:cs typeface="Arial" panose="020B0604020202020204" pitchFamily="34" charset="0"/>
              </a:rPr>
              <a:t>Catholic campaign</a:t>
            </a:r>
          </a:p>
          <a:p>
            <a:r>
              <a:rPr lang="en-GB" sz="2400" dirty="0">
                <a:latin typeface="Arial" panose="020B0604020202020204" pitchFamily="34" charset="0"/>
                <a:cs typeface="Arial" panose="020B0604020202020204" pitchFamily="34" charset="0"/>
              </a:rPr>
              <a:t>Klu Klux </a:t>
            </a:r>
            <a:r>
              <a:rPr lang="en-GB" sz="2400" dirty="0" smtClean="0">
                <a:latin typeface="Arial" panose="020B0604020202020204" pitchFamily="34" charset="0"/>
                <a:cs typeface="Arial" panose="020B0604020202020204" pitchFamily="34" charset="0"/>
              </a:rPr>
              <a:t>Klan…north and west</a:t>
            </a:r>
            <a:endParaRPr lang="en-GB" dirty="0" smtClean="0"/>
          </a:p>
        </p:txBody>
      </p:sp>
      <p:sp>
        <p:nvSpPr>
          <p:cNvPr id="6" name="TextBox 5"/>
          <p:cNvSpPr txBox="1"/>
          <p:nvPr/>
        </p:nvSpPr>
        <p:spPr>
          <a:xfrm>
            <a:off x="7267329" y="5657671"/>
            <a:ext cx="4774064" cy="1200329"/>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Republicans set to rule the </a:t>
            </a:r>
          </a:p>
          <a:p>
            <a:r>
              <a:rPr lang="en-GB" sz="2400" dirty="0">
                <a:latin typeface="Arial" panose="020B0604020202020204" pitchFamily="34" charset="0"/>
                <a:cs typeface="Arial" panose="020B0604020202020204" pitchFamily="34" charset="0"/>
              </a:rPr>
              <a:t>Land for next decade</a:t>
            </a:r>
          </a:p>
          <a:p>
            <a:r>
              <a:rPr lang="en-GB" sz="2400" dirty="0">
                <a:latin typeface="Arial" panose="020B0604020202020204" pitchFamily="34" charset="0"/>
                <a:cs typeface="Arial" panose="020B0604020202020204" pitchFamily="34" charset="0"/>
              </a:rPr>
              <a:t>….what could possibly go wrong?</a:t>
            </a:r>
          </a:p>
        </p:txBody>
      </p:sp>
      <p:sp>
        <p:nvSpPr>
          <p:cNvPr id="3" name="TextBox 2"/>
          <p:cNvSpPr txBox="1"/>
          <p:nvPr/>
        </p:nvSpPr>
        <p:spPr>
          <a:xfrm>
            <a:off x="7261411" y="3926540"/>
            <a:ext cx="4930589" cy="1569660"/>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Republicans 444 electors ..58%</a:t>
            </a:r>
          </a:p>
          <a:p>
            <a:r>
              <a:rPr lang="en-GB" sz="2400" dirty="0">
                <a:latin typeface="Arial" panose="020B0604020202020204" pitchFamily="34" charset="0"/>
                <a:cs typeface="Arial" panose="020B0604020202020204" pitchFamily="34" charset="0"/>
              </a:rPr>
              <a:t>Democrats 87 electors 41%</a:t>
            </a:r>
          </a:p>
          <a:p>
            <a:r>
              <a:rPr lang="en-GB" sz="2400" dirty="0">
                <a:latin typeface="Arial" panose="020B0604020202020204" pitchFamily="34" charset="0"/>
                <a:cs typeface="Arial" panose="020B0604020202020204" pitchFamily="34" charset="0"/>
              </a:rPr>
              <a:t>Prohibition 0, 1% </a:t>
            </a:r>
            <a:endParaRPr lang="en-GB" sz="2400" dirty="0" smtClean="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….Smith takes South   </a:t>
            </a:r>
            <a:endParaRPr lang="en-GB"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5906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Roaring Twenties</a:t>
            </a:r>
            <a:endParaRPr lang="en-GB" dirty="0"/>
          </a:p>
        </p:txBody>
      </p:sp>
      <p:sp>
        <p:nvSpPr>
          <p:cNvPr id="3" name="Content Placeholder 2"/>
          <p:cNvSpPr>
            <a:spLocks noGrp="1"/>
          </p:cNvSpPr>
          <p:nvPr>
            <p:ph idx="1"/>
          </p:nvPr>
        </p:nvSpPr>
        <p:spPr>
          <a:xfrm>
            <a:off x="2114551" y="1638300"/>
            <a:ext cx="9923462" cy="5219700"/>
          </a:xfrm>
        </p:spPr>
        <p:txBody>
          <a:bodyPr>
            <a:normAutofit lnSpcReduction="10000"/>
          </a:bodyPr>
          <a:lstStyle/>
          <a:p>
            <a:r>
              <a:rPr lang="en-GB" sz="2800" dirty="0" smtClean="0">
                <a:latin typeface="Arial" panose="020B0604020202020204" pitchFamily="34" charset="0"/>
                <a:cs typeface="Arial" panose="020B0604020202020204" pitchFamily="34" charset="0"/>
              </a:rPr>
              <a:t>Rule of the Republicans</a:t>
            </a:r>
          </a:p>
          <a:p>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The Consumer Society</a:t>
            </a:r>
          </a:p>
          <a:p>
            <a:endParaRPr lang="en-GB" sz="2800" dirty="0" smtClean="0">
              <a:latin typeface="Arial" panose="020B0604020202020204" pitchFamily="34" charset="0"/>
              <a:cs typeface="Arial" panose="020B0604020202020204" pitchFamily="34" charset="0"/>
            </a:endParaRP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Race, gangsters and speculation</a:t>
            </a:r>
          </a:p>
          <a:p>
            <a:endParaRPr lang="en-GB" sz="2800" dirty="0">
              <a:latin typeface="Arial" panose="020B0604020202020204" pitchFamily="34" charset="0"/>
              <a:cs typeface="Arial" panose="020B0604020202020204" pitchFamily="34" charset="0"/>
            </a:endParaRPr>
          </a:p>
          <a:p>
            <a:endParaRPr lang="en-GB" sz="2800" dirty="0" smtClean="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Wall Street Crash </a:t>
            </a:r>
          </a:p>
          <a:p>
            <a:endParaRPr lang="en-GB" dirty="0"/>
          </a:p>
          <a:p>
            <a:endParaRPr lang="en-GB" dirty="0" smtClean="0"/>
          </a:p>
          <a:p>
            <a:endParaRPr lang="en-GB" dirty="0"/>
          </a:p>
          <a:p>
            <a:endParaRPr lang="en-GB" dirty="0" smtClean="0"/>
          </a:p>
          <a:p>
            <a:endParaRPr lang="en-GB" dirty="0"/>
          </a:p>
        </p:txBody>
      </p:sp>
    </p:spTree>
    <p:extLst>
      <p:ext uri="{BB962C8B-B14F-4D97-AF65-F5344CB8AC3E}">
        <p14:creationId xmlns:p14="http://schemas.microsoft.com/office/powerpoint/2010/main" val="8865241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59688" y="2758935"/>
            <a:ext cx="8911687" cy="1280890"/>
          </a:xfrm>
        </p:spPr>
        <p:txBody>
          <a:bodyPr/>
          <a:lstStyle/>
          <a:p>
            <a:pPr algn="ctr"/>
            <a:r>
              <a:rPr lang="en-GB" dirty="0" smtClean="0"/>
              <a:t>American History</a:t>
            </a:r>
            <a:endParaRPr lang="en-GB" dirty="0"/>
          </a:p>
        </p:txBody>
      </p:sp>
    </p:spTree>
    <p:extLst>
      <p:ext uri="{BB962C8B-B14F-4D97-AF65-F5344CB8AC3E}">
        <p14:creationId xmlns:p14="http://schemas.microsoft.com/office/powerpoint/2010/main" val="20223689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5341" y="0"/>
            <a:ext cx="8911687" cy="1280890"/>
          </a:xfrm>
        </p:spPr>
        <p:txBody>
          <a:bodyPr/>
          <a:lstStyle/>
          <a:p>
            <a:pPr algn="ctr"/>
            <a:r>
              <a:rPr lang="en-GB" dirty="0" smtClean="0"/>
              <a:t>President Harding</a:t>
            </a:r>
            <a:endParaRPr lang="en-GB" dirty="0"/>
          </a:p>
        </p:txBody>
      </p:sp>
      <p:pic>
        <p:nvPicPr>
          <p:cNvPr id="4" name="Picture 2" descr="Warren G Harding-Harris &amp; Ewing crop.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7282" y="1334276"/>
            <a:ext cx="5533053" cy="55983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5840964" y="1324947"/>
            <a:ext cx="5546739" cy="5618975"/>
          </a:xfrm>
          <a:prstGeom prst="rect">
            <a:avLst/>
          </a:prstGeom>
        </p:spPr>
      </p:pic>
    </p:spTree>
    <p:extLst>
      <p:ext uri="{BB962C8B-B14F-4D97-AF65-F5344CB8AC3E}">
        <p14:creationId xmlns:p14="http://schemas.microsoft.com/office/powerpoint/2010/main" val="16366688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dirty="0" smtClean="0"/>
              <a:t>Harding Presidency</a:t>
            </a:r>
            <a:endParaRPr lang="en-GB" dirty="0"/>
          </a:p>
        </p:txBody>
      </p:sp>
      <p:sp>
        <p:nvSpPr>
          <p:cNvPr id="3" name="Content Placeholder 2"/>
          <p:cNvSpPr>
            <a:spLocks noGrp="1"/>
          </p:cNvSpPr>
          <p:nvPr>
            <p:ph idx="1"/>
          </p:nvPr>
        </p:nvSpPr>
        <p:spPr>
          <a:xfrm>
            <a:off x="476250" y="1866900"/>
            <a:ext cx="11382375" cy="5095875"/>
          </a:xfrm>
        </p:spPr>
        <p:txBody>
          <a:bodyPr>
            <a:noAutofit/>
          </a:bodyPr>
          <a:lstStyle/>
          <a:p>
            <a:r>
              <a:rPr lang="en-GB" sz="2800" dirty="0" smtClean="0">
                <a:latin typeface="Arial" panose="020B0604020202020204" pitchFamily="34" charset="0"/>
                <a:cs typeface="Arial" panose="020B0604020202020204" pitchFamily="34" charset="0"/>
              </a:rPr>
              <a:t>Rated as most inept US President ever….an unfair assessment </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Verdict based on private life “ thank God I’m man, if not I should be forever pregnant”…release of letters after death</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Progressive record internationally</a:t>
            </a:r>
          </a:p>
          <a:p>
            <a:endParaRPr lang="en-GB" sz="2800" dirty="0">
              <a:latin typeface="Arial" panose="020B0604020202020204" pitchFamily="34" charset="0"/>
              <a:cs typeface="Arial" panose="020B0604020202020204" pitchFamily="34" charset="0"/>
            </a:endParaRPr>
          </a:p>
          <a:p>
            <a:r>
              <a:rPr lang="en-GB" sz="2800" dirty="0" smtClean="0">
                <a:latin typeface="Arial" panose="020B0604020202020204" pitchFamily="34" charset="0"/>
                <a:cs typeface="Arial" panose="020B0604020202020204" pitchFamily="34" charset="0"/>
              </a:rPr>
              <a:t>Widespread domestic corruption…and lots of philandering</a:t>
            </a:r>
          </a:p>
          <a:p>
            <a:pPr marL="0" indent="0">
              <a:buNone/>
            </a:pPr>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9621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725" y="176435"/>
            <a:ext cx="8911687" cy="1280890"/>
          </a:xfrm>
        </p:spPr>
        <p:txBody>
          <a:bodyPr/>
          <a:lstStyle/>
          <a:p>
            <a:pPr algn="ctr"/>
            <a:r>
              <a:rPr lang="en-GB" dirty="0" smtClean="0"/>
              <a:t>Harding: US and the pot war world </a:t>
            </a:r>
            <a:endParaRPr lang="en-GB" dirty="0"/>
          </a:p>
        </p:txBody>
      </p:sp>
      <p:sp>
        <p:nvSpPr>
          <p:cNvPr id="3" name="Content Placeholder 2"/>
          <p:cNvSpPr>
            <a:spLocks noGrp="1"/>
          </p:cNvSpPr>
          <p:nvPr>
            <p:ph idx="1"/>
          </p:nvPr>
        </p:nvSpPr>
        <p:spPr>
          <a:xfrm>
            <a:off x="1466850" y="967933"/>
            <a:ext cx="10725150" cy="5118542"/>
          </a:xfrm>
          <a:noFill/>
        </p:spPr>
        <p:txBody>
          <a:bodyPr>
            <a:noAutofit/>
          </a:bodyPr>
          <a:lstStyle/>
          <a:p>
            <a:r>
              <a:rPr lang="en-GB" sz="2400" dirty="0" smtClean="0">
                <a:latin typeface="Arial" panose="020B0604020202020204" pitchFamily="34" charset="0"/>
                <a:cs typeface="Arial" panose="020B0604020202020204" pitchFamily="34" charset="0"/>
              </a:rPr>
              <a:t>Peace….everywhere</a:t>
            </a:r>
          </a:p>
          <a:p>
            <a:pPr lvl="1"/>
            <a:r>
              <a:rPr lang="en-GB" sz="2200" dirty="0" smtClean="0">
                <a:latin typeface="Arial" panose="020B0604020202020204" pitchFamily="34" charset="0"/>
                <a:cs typeface="Arial" panose="020B0604020202020204" pitchFamily="34" charset="0"/>
              </a:rPr>
              <a:t>Bi-Lateral Peace Treaties/ rejection of Treaty of Versailles</a:t>
            </a:r>
          </a:p>
          <a:p>
            <a:pPr lvl="1"/>
            <a:r>
              <a:rPr lang="en-GB" sz="2200" dirty="0" smtClean="0">
                <a:latin typeface="Arial" panose="020B0604020202020204" pitchFamily="34" charset="0"/>
                <a:cs typeface="Arial" panose="020B0604020202020204" pitchFamily="34" charset="0"/>
              </a:rPr>
              <a:t>Observer but not member of League of Nations</a:t>
            </a:r>
          </a:p>
          <a:p>
            <a:pPr lvl="1"/>
            <a:r>
              <a:rPr lang="en-GB" sz="2200" dirty="0" smtClean="0">
                <a:latin typeface="Arial" panose="020B0604020202020204" pitchFamily="34" charset="0"/>
                <a:cs typeface="Arial" panose="020B0604020202020204" pitchFamily="34" charset="0"/>
              </a:rPr>
              <a:t>Ends intervention in Russian Civil War</a:t>
            </a:r>
          </a:p>
          <a:p>
            <a:pPr lvl="1"/>
            <a:r>
              <a:rPr lang="en-GB" sz="2200" dirty="0" smtClean="0">
                <a:latin typeface="Arial" panose="020B0604020202020204" pitchFamily="34" charset="0"/>
                <a:cs typeface="Arial" panose="020B0604020202020204" pitchFamily="34" charset="0"/>
              </a:rPr>
              <a:t>US army leaves Cuba, compensation paid to Colombia for Panama</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Dawes Plan…reduces German reparation payments and reschedules</a:t>
            </a:r>
          </a:p>
          <a:p>
            <a:endParaRPr lang="en-GB" sz="2400" dirty="0">
              <a:latin typeface="Arial" panose="020B0604020202020204" pitchFamily="34" charset="0"/>
              <a:cs typeface="Arial" panose="020B0604020202020204" pitchFamily="34" charset="0"/>
            </a:endParaRPr>
          </a:p>
          <a:p>
            <a:r>
              <a:rPr lang="en-GB" sz="2400" dirty="0" smtClean="0">
                <a:latin typeface="Arial" panose="020B0604020202020204" pitchFamily="34" charset="0"/>
                <a:cs typeface="Arial" panose="020B0604020202020204" pitchFamily="34" charset="0"/>
              </a:rPr>
              <a:t>Washington Disarmament Conference 1921: end arms race</a:t>
            </a:r>
          </a:p>
          <a:p>
            <a:pPr lvl="1"/>
            <a:r>
              <a:rPr lang="en-GB" sz="2200" dirty="0" smtClean="0">
                <a:latin typeface="Arial" panose="020B0604020202020204" pitchFamily="34" charset="0"/>
                <a:cs typeface="Arial" panose="020B0604020202020204" pitchFamily="34" charset="0"/>
              </a:rPr>
              <a:t>Agreed </a:t>
            </a:r>
            <a:r>
              <a:rPr lang="en-GB" sz="2200" dirty="0">
                <a:latin typeface="Arial" panose="020B0604020202020204" pitchFamily="34" charset="0"/>
                <a:cs typeface="Arial" panose="020B0604020202020204" pitchFamily="34" charset="0"/>
              </a:rPr>
              <a:t>battleship </a:t>
            </a:r>
            <a:r>
              <a:rPr lang="en-GB" sz="2200" dirty="0" smtClean="0">
                <a:latin typeface="Arial" panose="020B0604020202020204" pitchFamily="34" charset="0"/>
                <a:cs typeface="Arial" panose="020B0604020202020204" pitchFamily="34" charset="0"/>
              </a:rPr>
              <a:t>ratios (5:5:3 </a:t>
            </a:r>
            <a:r>
              <a:rPr lang="en-GB" sz="2200" dirty="0">
                <a:latin typeface="Arial" panose="020B0604020202020204" pitchFamily="34" charset="0"/>
                <a:cs typeface="Arial" panose="020B0604020202020204" pitchFamily="34" charset="0"/>
              </a:rPr>
              <a:t>deal…US &amp; UK equal, Japan 3/5 </a:t>
            </a:r>
            <a:r>
              <a:rPr lang="en-GB" sz="2200" dirty="0" smtClean="0">
                <a:latin typeface="Arial" panose="020B0604020202020204" pitchFamily="34" charset="0"/>
                <a:cs typeface="Arial" panose="020B0604020202020204" pitchFamily="34" charset="0"/>
              </a:rPr>
              <a:t>ratio)</a:t>
            </a:r>
            <a:endParaRPr lang="en-GB" sz="2200" dirty="0">
              <a:latin typeface="Arial" panose="020B0604020202020204" pitchFamily="34" charset="0"/>
              <a:cs typeface="Arial" panose="020B0604020202020204" pitchFamily="34" charset="0"/>
            </a:endParaRPr>
          </a:p>
          <a:p>
            <a:endParaRPr lang="en-GB" sz="2400" dirty="0" smtClean="0">
              <a:latin typeface="Arial" panose="020B0604020202020204" pitchFamily="34" charset="0"/>
              <a:cs typeface="Arial" panose="020B0604020202020204" pitchFamily="34" charset="0"/>
            </a:endParaRPr>
          </a:p>
          <a:p>
            <a:pPr marL="0" indent="0">
              <a:buNone/>
            </a:pPr>
            <a:r>
              <a:rPr lang="en-GB" sz="2400" dirty="0" smtClean="0">
                <a:latin typeface="Arial" panose="020B0604020202020204" pitchFamily="34" charset="0"/>
                <a:cs typeface="Arial" panose="020B0604020202020204" pitchFamily="34" charset="0"/>
              </a:rPr>
              <a:t> </a:t>
            </a:r>
            <a:endParaRPr lang="en-GB" sz="2400" dirty="0">
              <a:latin typeface="Arial" panose="020B0604020202020204" pitchFamily="34" charset="0"/>
              <a:cs typeface="Arial" panose="020B0604020202020204" pitchFamily="34" charset="0"/>
            </a:endParaRPr>
          </a:p>
        </p:txBody>
      </p:sp>
      <p:sp>
        <p:nvSpPr>
          <p:cNvPr id="4" name="TextBox 3"/>
          <p:cNvSpPr txBox="1"/>
          <p:nvPr/>
        </p:nvSpPr>
        <p:spPr>
          <a:xfrm>
            <a:off x="1262725" y="6170705"/>
            <a:ext cx="10691149" cy="523220"/>
          </a:xfrm>
          <a:prstGeom prst="rect">
            <a:avLst/>
          </a:prstGeom>
          <a:solidFill>
            <a:schemeClr val="bg1"/>
          </a:solidFill>
        </p:spPr>
        <p:txBody>
          <a:bodyPr wrap="square" rtlCol="0">
            <a:spAutoFit/>
          </a:bodyPr>
          <a:lstStyle/>
          <a:p>
            <a:r>
              <a:rPr lang="en-GB" sz="2800" dirty="0" smtClean="0">
                <a:latin typeface="Arial" panose="020B0604020202020204" pitchFamily="34" charset="0"/>
                <a:cs typeface="Arial" panose="020B0604020202020204" pitchFamily="34" charset="0"/>
              </a:rPr>
              <a:t>Major achievement….US response to famine in Russia</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0993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21400" y="214535"/>
            <a:ext cx="8911687" cy="623665"/>
          </a:xfrm>
        </p:spPr>
        <p:txBody>
          <a:bodyPr>
            <a:normAutofit fontScale="90000"/>
          </a:bodyPr>
          <a:lstStyle/>
          <a:p>
            <a:pPr algn="ctr"/>
            <a:r>
              <a:rPr lang="en-GB" dirty="0" smtClean="0"/>
              <a:t>Russian chaos</a:t>
            </a:r>
            <a:endParaRPr lang="en-GB" dirty="0"/>
          </a:p>
        </p:txBody>
      </p:sp>
      <p:pic>
        <p:nvPicPr>
          <p:cNvPr id="3074"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475" y="742951"/>
            <a:ext cx="8397876" cy="61150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668241" y="823078"/>
            <a:ext cx="3403496" cy="1569660"/>
          </a:xfrm>
          <a:prstGeom prst="rect">
            <a:avLst/>
          </a:prstGeom>
          <a:noFill/>
        </p:spPr>
        <p:txBody>
          <a:bodyPr wrap="none" rtlCol="0">
            <a:spAutoFit/>
          </a:bodyPr>
          <a:lstStyle/>
          <a:p>
            <a:r>
              <a:rPr lang="en-GB" sz="2400" dirty="0" smtClean="0">
                <a:latin typeface="Arial" panose="020B0604020202020204" pitchFamily="34" charset="0"/>
                <a:cs typeface="Arial" panose="020B0604020202020204" pitchFamily="34" charset="0"/>
              </a:rPr>
              <a:t>Widespread war across</a:t>
            </a:r>
          </a:p>
          <a:p>
            <a:r>
              <a:rPr lang="en-GB" sz="2400" dirty="0" smtClean="0">
                <a:latin typeface="Arial" panose="020B0604020202020204" pitchFamily="34" charset="0"/>
                <a:cs typeface="Arial" panose="020B0604020202020204" pitchFamily="34" charset="0"/>
              </a:rPr>
              <a:t>Eastern Europe</a:t>
            </a:r>
          </a:p>
          <a:p>
            <a:r>
              <a:rPr lang="en-GB" sz="2400" dirty="0" smtClean="0">
                <a:latin typeface="Arial" panose="020B0604020202020204" pitchFamily="34" charset="0"/>
                <a:cs typeface="Arial" panose="020B0604020202020204" pitchFamily="34" charset="0"/>
              </a:rPr>
              <a:t>..collapse railroads</a:t>
            </a:r>
          </a:p>
          <a:p>
            <a:r>
              <a:rPr lang="en-GB" sz="2400" dirty="0" smtClean="0">
                <a:latin typeface="Arial" panose="020B0604020202020204" pitchFamily="34" charset="0"/>
                <a:cs typeface="Arial" panose="020B0604020202020204" pitchFamily="34" charset="0"/>
              </a:rPr>
              <a:t>..mass armies</a:t>
            </a:r>
            <a:endParaRPr lang="en-GB" sz="2400" dirty="0">
              <a:latin typeface="Arial" panose="020B0604020202020204" pitchFamily="34" charset="0"/>
              <a:cs typeface="Arial" panose="020B0604020202020204" pitchFamily="34" charset="0"/>
            </a:endParaRPr>
          </a:p>
        </p:txBody>
      </p:sp>
      <p:sp>
        <p:nvSpPr>
          <p:cNvPr id="6" name="TextBox 5"/>
          <p:cNvSpPr txBox="1"/>
          <p:nvPr/>
        </p:nvSpPr>
        <p:spPr>
          <a:xfrm>
            <a:off x="8782835" y="2746735"/>
            <a:ext cx="3569579" cy="2954655"/>
          </a:xfrm>
          <a:prstGeom prst="rect">
            <a:avLst/>
          </a:prstGeom>
          <a:noFill/>
        </p:spPr>
        <p:txBody>
          <a:bodyPr wrap="square" rtlCol="0">
            <a:spAutoFit/>
          </a:bodyPr>
          <a:lstStyle/>
          <a:p>
            <a:r>
              <a:rPr lang="en-GB" sz="2400" dirty="0">
                <a:latin typeface="Arial" panose="020B0604020202020204" pitchFamily="34" charset="0"/>
                <a:cs typeface="Arial" panose="020B0604020202020204" pitchFamily="34" charset="0"/>
              </a:rPr>
              <a:t>Bolshevik policies</a:t>
            </a:r>
          </a:p>
          <a:p>
            <a:r>
              <a:rPr lang="en-GB" sz="2400" dirty="0">
                <a:latin typeface="Arial" panose="020B0604020202020204" pitchFamily="34" charset="0"/>
                <a:cs typeface="Arial" panose="020B0604020202020204" pitchFamily="34" charset="0"/>
              </a:rPr>
              <a:t>..abolishment of money</a:t>
            </a:r>
          </a:p>
          <a:p>
            <a:r>
              <a:rPr lang="en-GB" sz="2400" dirty="0">
                <a:latin typeface="Arial" panose="020B0604020202020204" pitchFamily="34" charset="0"/>
                <a:cs typeface="Arial" panose="020B0604020202020204" pitchFamily="34" charset="0"/>
              </a:rPr>
              <a:t>…crop seizures</a:t>
            </a:r>
          </a:p>
          <a:p>
            <a:r>
              <a:rPr lang="en-GB" sz="2400" dirty="0">
                <a:latin typeface="Arial" panose="020B0604020202020204" pitchFamily="34" charset="0"/>
                <a:cs typeface="Arial" panose="020B0604020202020204" pitchFamily="34" charset="0"/>
              </a:rPr>
              <a:t>..”war communism”</a:t>
            </a:r>
          </a:p>
          <a:p>
            <a:r>
              <a:rPr lang="en-GB" sz="2400" dirty="0">
                <a:latin typeface="Arial" panose="020B0604020202020204" pitchFamily="34" charset="0"/>
                <a:cs typeface="Arial" panose="020B0604020202020204" pitchFamily="34" charset="0"/>
              </a:rPr>
              <a:t>..Food as weapon</a:t>
            </a:r>
          </a:p>
          <a:p>
            <a:r>
              <a:rPr lang="en-GB" sz="2400" dirty="0">
                <a:latin typeface="Arial" panose="020B0604020202020204" pitchFamily="34" charset="0"/>
                <a:cs typeface="Arial" panose="020B0604020202020204" pitchFamily="34" charset="0"/>
              </a:rPr>
              <a:t>..Red Terror. Killings by quota</a:t>
            </a:r>
          </a:p>
          <a:p>
            <a:endParaRPr lang="en-GB" dirty="0"/>
          </a:p>
        </p:txBody>
      </p:sp>
      <p:sp>
        <p:nvSpPr>
          <p:cNvPr id="7" name="TextBox 6"/>
          <p:cNvSpPr txBox="1"/>
          <p:nvPr/>
        </p:nvSpPr>
        <p:spPr>
          <a:xfrm>
            <a:off x="8754260" y="6187125"/>
            <a:ext cx="3506088" cy="461665"/>
          </a:xfrm>
          <a:prstGeom prst="rect">
            <a:avLst/>
          </a:prstGeom>
          <a:noFill/>
        </p:spPr>
        <p:txBody>
          <a:bodyPr wrap="none" rtlCol="0">
            <a:spAutoFit/>
          </a:bodyPr>
          <a:lstStyle/>
          <a:p>
            <a:r>
              <a:rPr lang="en-GB" sz="2400" dirty="0">
                <a:latin typeface="Arial" panose="020B0604020202020204" pitchFamily="34" charset="0"/>
                <a:cs typeface="Arial" panose="020B0604020202020204" pitchFamily="34" charset="0"/>
              </a:rPr>
              <a:t>Famine breaks out 1921</a:t>
            </a:r>
          </a:p>
        </p:txBody>
      </p:sp>
    </p:spTree>
    <p:extLst>
      <p:ext uri="{BB962C8B-B14F-4D97-AF65-F5344CB8AC3E}">
        <p14:creationId xmlns:p14="http://schemas.microsoft.com/office/powerpoint/2010/main" val="292436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78650" y="100235"/>
            <a:ext cx="8911687" cy="1280890"/>
          </a:xfrm>
        </p:spPr>
        <p:txBody>
          <a:bodyPr/>
          <a:lstStyle/>
          <a:p>
            <a:pPr algn="ctr"/>
            <a:r>
              <a:rPr lang="en-GB" dirty="0" smtClean="0"/>
              <a:t>Russian Famine 1921-1922</a:t>
            </a:r>
            <a:endParaRPr lang="en-GB" dirty="0"/>
          </a:p>
        </p:txBody>
      </p:sp>
      <p:sp>
        <p:nvSpPr>
          <p:cNvPr id="3" name="Content Placeholder 2"/>
          <p:cNvSpPr>
            <a:spLocks noGrp="1"/>
          </p:cNvSpPr>
          <p:nvPr>
            <p:ph idx="1"/>
          </p:nvPr>
        </p:nvSpPr>
        <p:spPr>
          <a:xfrm>
            <a:off x="6562725" y="952500"/>
            <a:ext cx="5476876" cy="1266826"/>
          </a:xfrm>
        </p:spPr>
        <p:txBody>
          <a:bodyPr>
            <a:normAutofit fontScale="92500" lnSpcReduction="10000"/>
          </a:bodyPr>
          <a:lstStyle/>
          <a:p>
            <a:r>
              <a:rPr lang="en-GB" sz="2400" dirty="0" smtClean="0">
                <a:latin typeface="Arial" panose="020B0604020202020204" pitchFamily="34" charset="0"/>
                <a:cs typeface="Arial" panose="020B0604020202020204" pitchFamily="34" charset="0"/>
              </a:rPr>
              <a:t>News </a:t>
            </a:r>
            <a:r>
              <a:rPr lang="en-GB" sz="2400" dirty="0">
                <a:latin typeface="Arial" panose="020B0604020202020204" pitchFamily="34" charset="0"/>
                <a:cs typeface="Arial" panose="020B0604020202020204" pitchFamily="34" charset="0"/>
              </a:rPr>
              <a:t>suppressed </a:t>
            </a:r>
            <a:endParaRPr lang="en-GB" sz="2400" dirty="0" smtClean="0">
              <a:latin typeface="Arial" panose="020B0604020202020204" pitchFamily="34" charset="0"/>
              <a:cs typeface="Arial" panose="020B0604020202020204" pitchFamily="34" charset="0"/>
            </a:endParaRPr>
          </a:p>
          <a:p>
            <a:pPr lvl="1"/>
            <a:r>
              <a:rPr lang="en-GB" sz="2200" dirty="0" smtClean="0">
                <a:latin typeface="Arial" panose="020B0604020202020204" pitchFamily="34" charset="0"/>
                <a:cs typeface="Arial" panose="020B0604020202020204" pitchFamily="34" charset="0"/>
              </a:rPr>
              <a:t>Bolsheviks embarrassed/dogmatic</a:t>
            </a:r>
          </a:p>
          <a:p>
            <a:pPr lvl="1"/>
            <a:r>
              <a:rPr lang="en-GB" sz="2200" dirty="0" smtClean="0">
                <a:latin typeface="Arial" panose="020B0604020202020204" pitchFamily="34" charset="0"/>
                <a:cs typeface="Arial" panose="020B0604020202020204" pitchFamily="34" charset="0"/>
              </a:rPr>
              <a:t>West. Blames “communists”</a:t>
            </a:r>
            <a:endParaRPr lang="en-GB" sz="2200" dirty="0">
              <a:latin typeface="Arial" panose="020B0604020202020204" pitchFamily="34" charset="0"/>
              <a:cs typeface="Arial" panose="020B0604020202020204" pitchFamily="34" charset="0"/>
            </a:endParaRPr>
          </a:p>
          <a:p>
            <a:pPr marL="457200" lvl="1" indent="0">
              <a:buNone/>
            </a:pPr>
            <a:endParaRPr lang="en-GB" sz="2400" dirty="0">
              <a:latin typeface="Arial" panose="020B0604020202020204" pitchFamily="34" charset="0"/>
              <a:cs typeface="Arial" panose="020B0604020202020204" pitchFamily="34" charset="0"/>
            </a:endParaRPr>
          </a:p>
          <a:p>
            <a:endParaRPr lang="en-GB" dirty="0"/>
          </a:p>
        </p:txBody>
      </p:sp>
      <p:pic>
        <p:nvPicPr>
          <p:cNvPr id="2050"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6" y="1466850"/>
            <a:ext cx="6340474" cy="548798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534453" y="2749451"/>
            <a:ext cx="5913798" cy="2246769"/>
          </a:xfrm>
          <a:prstGeom prst="rect">
            <a:avLst/>
          </a:prstGeom>
          <a:noFill/>
        </p:spPr>
        <p:txBody>
          <a:bodyPr wrap="none" rtlCol="0">
            <a:spAutoFit/>
          </a:bodyPr>
          <a:lstStyle/>
          <a:p>
            <a:r>
              <a:rPr lang="en-GB" sz="2000" dirty="0">
                <a:latin typeface="Arial" panose="020B0604020202020204" pitchFamily="34" charset="0"/>
                <a:cs typeface="Arial" panose="020B0604020202020204" pitchFamily="34" charset="0"/>
              </a:rPr>
              <a:t>Norwegian Fridtjof </a:t>
            </a:r>
            <a:r>
              <a:rPr lang="en-GB" sz="2000" dirty="0" smtClean="0">
                <a:latin typeface="Arial" panose="020B0604020202020204" pitchFamily="34" charset="0"/>
                <a:cs typeface="Arial" panose="020B0604020202020204" pitchFamily="34" charset="0"/>
              </a:rPr>
              <a:t>Nansen..explorer/ humanitarian</a:t>
            </a:r>
            <a:endParaRPr lang="en-GB" sz="2000" dirty="0">
              <a:latin typeface="Arial" panose="020B0604020202020204" pitchFamily="34" charset="0"/>
              <a:cs typeface="Arial" panose="020B0604020202020204" pitchFamily="34" charset="0"/>
            </a:endParaRPr>
          </a:p>
          <a:p>
            <a:r>
              <a:rPr lang="en-GB" sz="2000" dirty="0" smtClean="0">
                <a:latin typeface="Arial" panose="020B0604020202020204" pitchFamily="34" charset="0"/>
                <a:cs typeface="Arial" panose="020B0604020202020204" pitchFamily="34" charset="0"/>
              </a:rPr>
              <a:t>And trusted.collects reports/ photos</a:t>
            </a:r>
          </a:p>
          <a:p>
            <a:r>
              <a:rPr lang="en-GB" sz="2000" dirty="0" smtClean="0">
                <a:latin typeface="Arial" panose="020B0604020202020204" pitchFamily="34" charset="0"/>
                <a:cs typeface="Arial" panose="020B0604020202020204" pitchFamily="34" charset="0"/>
              </a:rPr>
              <a:t>…widespread cannibalism (20% survivors) </a:t>
            </a:r>
          </a:p>
          <a:p>
            <a:r>
              <a:rPr lang="en-GB" sz="2000" dirty="0" smtClean="0">
                <a:latin typeface="Arial" panose="020B0604020202020204" pitchFamily="34" charset="0"/>
                <a:cs typeface="Arial" panose="020B0604020202020204" pitchFamily="34" charset="0"/>
              </a:rPr>
              <a:t>…"it </a:t>
            </a:r>
            <a:r>
              <a:rPr lang="en-GB" sz="2000" dirty="0">
                <a:latin typeface="Arial" panose="020B0604020202020204" pitchFamily="34" charset="0"/>
                <a:cs typeface="Arial" panose="020B0604020202020204" pitchFamily="34" charset="0"/>
              </a:rPr>
              <a:t>was dangerous for children </a:t>
            </a:r>
            <a:r>
              <a:rPr lang="en-GB" sz="2000" dirty="0" smtClean="0">
                <a:latin typeface="Arial" panose="020B0604020202020204" pitchFamily="34" charset="0"/>
                <a:cs typeface="Arial" panose="020B0604020202020204" pitchFamily="34" charset="0"/>
              </a:rPr>
              <a:t>to  </a:t>
            </a:r>
            <a:r>
              <a:rPr lang="en-GB" sz="2000" dirty="0">
                <a:latin typeface="Arial" panose="020B0604020202020204" pitchFamily="34" charset="0"/>
                <a:cs typeface="Arial" panose="020B0604020202020204" pitchFamily="34" charset="0"/>
              </a:rPr>
              <a:t>go out </a:t>
            </a:r>
            <a:r>
              <a:rPr lang="en-GB" sz="2000" dirty="0" smtClean="0">
                <a:latin typeface="Arial" panose="020B0604020202020204" pitchFamily="34" charset="0"/>
                <a:cs typeface="Arial" panose="020B0604020202020204" pitchFamily="34" charset="0"/>
              </a:rPr>
              <a:t>after </a:t>
            </a:r>
          </a:p>
          <a:p>
            <a:r>
              <a:rPr lang="en-GB" sz="2000" dirty="0" smtClean="0">
                <a:latin typeface="Arial" panose="020B0604020202020204" pitchFamily="34" charset="0"/>
                <a:cs typeface="Arial" panose="020B0604020202020204" pitchFamily="34" charset="0"/>
              </a:rPr>
              <a:t>dark </a:t>
            </a:r>
            <a:r>
              <a:rPr lang="en-GB" sz="2000" dirty="0">
                <a:latin typeface="Arial" panose="020B0604020202020204" pitchFamily="34" charset="0"/>
                <a:cs typeface="Arial" panose="020B0604020202020204" pitchFamily="34" charset="0"/>
              </a:rPr>
              <a:t>since there were known </a:t>
            </a:r>
            <a:r>
              <a:rPr lang="en-GB" sz="2000" dirty="0" smtClean="0">
                <a:latin typeface="Arial" panose="020B0604020202020204" pitchFamily="34" charset="0"/>
                <a:cs typeface="Arial" panose="020B0604020202020204" pitchFamily="34" charset="0"/>
              </a:rPr>
              <a:t>to  </a:t>
            </a:r>
            <a:r>
              <a:rPr lang="en-GB" sz="2000" dirty="0">
                <a:latin typeface="Arial" panose="020B0604020202020204" pitchFamily="34" charset="0"/>
                <a:cs typeface="Arial" panose="020B0604020202020204" pitchFamily="34" charset="0"/>
              </a:rPr>
              <a:t>be bands </a:t>
            </a:r>
            <a:r>
              <a:rPr lang="en-GB" sz="2000" dirty="0" smtClean="0">
                <a:latin typeface="Arial" panose="020B0604020202020204" pitchFamily="34" charset="0"/>
                <a:cs typeface="Arial" panose="020B0604020202020204" pitchFamily="34" charset="0"/>
              </a:rPr>
              <a:t>of</a:t>
            </a:r>
          </a:p>
          <a:p>
            <a:r>
              <a:rPr lang="en-GB" sz="2000" dirty="0" smtClean="0">
                <a:latin typeface="Arial" panose="020B0604020202020204" pitchFamily="34" charset="0"/>
                <a:cs typeface="Arial" panose="020B0604020202020204" pitchFamily="34" charset="0"/>
              </a:rPr>
              <a:t>cannibals </a:t>
            </a:r>
            <a:r>
              <a:rPr lang="en-GB" sz="2000" dirty="0">
                <a:latin typeface="Arial" panose="020B0604020202020204" pitchFamily="34" charset="0"/>
                <a:cs typeface="Arial" panose="020B0604020202020204" pitchFamily="34" charset="0"/>
              </a:rPr>
              <a:t>and traders who killed </a:t>
            </a:r>
            <a:r>
              <a:rPr lang="en-GB" sz="2000" dirty="0" smtClean="0">
                <a:latin typeface="Arial" panose="020B0604020202020204" pitchFamily="34" charset="0"/>
                <a:cs typeface="Arial" panose="020B0604020202020204" pitchFamily="34" charset="0"/>
              </a:rPr>
              <a:t>them </a:t>
            </a:r>
            <a:r>
              <a:rPr lang="en-GB" sz="2000" dirty="0">
                <a:latin typeface="Arial" panose="020B0604020202020204" pitchFamily="34" charset="0"/>
                <a:cs typeface="Arial" panose="020B0604020202020204" pitchFamily="34" charset="0"/>
              </a:rPr>
              <a:t>to </a:t>
            </a:r>
            <a:r>
              <a:rPr lang="en-GB" sz="2000" dirty="0" smtClean="0">
                <a:latin typeface="Arial" panose="020B0604020202020204" pitchFamily="34" charset="0"/>
                <a:cs typeface="Arial" panose="020B0604020202020204" pitchFamily="34" charset="0"/>
              </a:rPr>
              <a:t>eat or </a:t>
            </a:r>
          </a:p>
          <a:p>
            <a:r>
              <a:rPr lang="en-GB" sz="2000" dirty="0" smtClean="0">
                <a:latin typeface="Arial" panose="020B0604020202020204" pitchFamily="34" charset="0"/>
                <a:cs typeface="Arial" panose="020B0604020202020204" pitchFamily="34" charset="0"/>
              </a:rPr>
              <a:t>sell </a:t>
            </a:r>
            <a:r>
              <a:rPr lang="en-GB" sz="2000" dirty="0">
                <a:latin typeface="Arial" panose="020B0604020202020204" pitchFamily="34" charset="0"/>
                <a:cs typeface="Arial" panose="020B0604020202020204" pitchFamily="34" charset="0"/>
              </a:rPr>
              <a:t>their tender flesh." </a:t>
            </a:r>
            <a:endParaRPr lang="en-GB" sz="2000" dirty="0"/>
          </a:p>
        </p:txBody>
      </p:sp>
      <p:sp>
        <p:nvSpPr>
          <p:cNvPr id="6" name="TextBox 5"/>
          <p:cNvSpPr txBox="1"/>
          <p:nvPr/>
        </p:nvSpPr>
        <p:spPr>
          <a:xfrm>
            <a:off x="1104900" y="819150"/>
            <a:ext cx="4490332" cy="523220"/>
          </a:xfrm>
          <a:prstGeom prst="rect">
            <a:avLst/>
          </a:prstGeom>
          <a:noFill/>
        </p:spPr>
        <p:txBody>
          <a:bodyPr wrap="none" rtlCol="0">
            <a:spAutoFit/>
          </a:bodyPr>
          <a:lstStyle/>
          <a:p>
            <a:r>
              <a:rPr lang="en-GB" sz="2800" dirty="0" smtClean="0">
                <a:latin typeface="Arial" panose="020B0604020202020204" pitchFamily="34" charset="0"/>
                <a:cs typeface="Arial" panose="020B0604020202020204" pitchFamily="34" charset="0"/>
              </a:rPr>
              <a:t>Parents and children (food</a:t>
            </a:r>
            <a:r>
              <a:rPr lang="en-GB" dirty="0" smtClean="0"/>
              <a:t>)</a:t>
            </a:r>
            <a:endParaRPr lang="en-GB" dirty="0"/>
          </a:p>
        </p:txBody>
      </p:sp>
      <p:sp>
        <p:nvSpPr>
          <p:cNvPr id="9" name="TextBox 8"/>
          <p:cNvSpPr txBox="1"/>
          <p:nvPr/>
        </p:nvSpPr>
        <p:spPr>
          <a:xfrm>
            <a:off x="6534150" y="5819775"/>
            <a:ext cx="5476875" cy="1383969"/>
          </a:xfrm>
          <a:prstGeom prst="rect">
            <a:avLst/>
          </a:prstGeom>
          <a:noFill/>
        </p:spPr>
        <p:txBody>
          <a:bodyPr wrap="square" rtlCol="0">
            <a:spAutoFit/>
          </a:bodyPr>
          <a:lstStyle/>
          <a:p>
            <a:pPr defTabSz="457200">
              <a:lnSpc>
                <a:spcPct val="90000"/>
              </a:lnSpc>
              <a:spcBef>
                <a:spcPts val="1000"/>
              </a:spcBef>
              <a:buClr>
                <a:schemeClr val="accent1"/>
              </a:buClr>
              <a:buFont typeface="Wingdings 3" charset="2"/>
            </a:pPr>
            <a:r>
              <a:rPr lang="en-GB" sz="2200" dirty="0" smtClean="0">
                <a:solidFill>
                  <a:schemeClr val="tx1">
                    <a:lumMod val="75000"/>
                    <a:lumOff val="25000"/>
                  </a:schemeClr>
                </a:solidFill>
                <a:latin typeface="Arial" panose="020B0604020202020204" pitchFamily="34" charset="0"/>
                <a:cs typeface="Arial" panose="020B0604020202020204" pitchFamily="34" charset="0"/>
              </a:rPr>
              <a:t>Lenin appeals for help …from anyone </a:t>
            </a:r>
          </a:p>
          <a:p>
            <a:pPr defTabSz="457200">
              <a:lnSpc>
                <a:spcPct val="90000"/>
              </a:lnSpc>
              <a:spcBef>
                <a:spcPts val="1000"/>
              </a:spcBef>
              <a:buClr>
                <a:schemeClr val="accent1"/>
              </a:buClr>
              <a:buFont typeface="Wingdings 3" charset="2"/>
            </a:pPr>
            <a:r>
              <a:rPr lang="en-GB" sz="2200" dirty="0" smtClean="0">
                <a:solidFill>
                  <a:schemeClr val="tx1">
                    <a:lumMod val="75000"/>
                    <a:lumOff val="25000"/>
                  </a:schemeClr>
                </a:solidFill>
                <a:latin typeface="Arial" panose="020B0604020202020204" pitchFamily="34" charset="0"/>
                <a:cs typeface="Arial" panose="020B0604020202020204" pitchFamily="34" charset="0"/>
              </a:rPr>
              <a:t>..abandons demand to control distribution</a:t>
            </a:r>
          </a:p>
          <a:p>
            <a:endParaRPr lang="en-GB" dirty="0" smtClean="0"/>
          </a:p>
          <a:p>
            <a:endParaRPr lang="en-GB" dirty="0"/>
          </a:p>
        </p:txBody>
      </p:sp>
    </p:spTree>
    <p:extLst>
      <p:ext uri="{BB962C8B-B14F-4D97-AF65-F5344CB8AC3E}">
        <p14:creationId xmlns:p14="http://schemas.microsoft.com/office/powerpoint/2010/main" val="206022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9" grpId="0"/>
    </p:bld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61789</TotalTime>
  <Words>1450</Words>
  <Application>Microsoft Office PowerPoint</Application>
  <PresentationFormat>Widescreen</PresentationFormat>
  <Paragraphs>297</Paragraphs>
  <Slides>25</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Century Gothic</vt:lpstr>
      <vt:lpstr>Wingdings 3</vt:lpstr>
      <vt:lpstr>Wisp</vt:lpstr>
      <vt:lpstr>PowerPoint Presentation</vt:lpstr>
      <vt:lpstr>American History </vt:lpstr>
      <vt:lpstr>The Roaring Twenties</vt:lpstr>
      <vt:lpstr>American History</vt:lpstr>
      <vt:lpstr>President Harding</vt:lpstr>
      <vt:lpstr>Harding Presidency</vt:lpstr>
      <vt:lpstr>Harding: US and the pot war world </vt:lpstr>
      <vt:lpstr>Russian chaos</vt:lpstr>
      <vt:lpstr>Russian Famine 1921-1922</vt:lpstr>
      <vt:lpstr>American Relief Association</vt:lpstr>
      <vt:lpstr>Harding administration: domestic agenda</vt:lpstr>
      <vt:lpstr>Scandals</vt:lpstr>
      <vt:lpstr>Harding…..end game</vt:lpstr>
      <vt:lpstr>“Silent Cal”…(President 1923-1928)</vt:lpstr>
      <vt:lpstr>Coolidge as President: 1921-1924</vt:lpstr>
      <vt:lpstr>Coolidge Quotes</vt:lpstr>
      <vt:lpstr>Election of 1924: The last "Progressive” Republican</vt:lpstr>
      <vt:lpstr>Election of 1924</vt:lpstr>
      <vt:lpstr>Coolidge 2nd Term 1924-1928 by tragedy</vt:lpstr>
      <vt:lpstr>Financial Management  of Roaring Twenties</vt:lpstr>
      <vt:lpstr>Herbert Hoover: American Hero</vt:lpstr>
      <vt:lpstr>Great Mississippi Flood of 1927</vt:lpstr>
      <vt:lpstr>Election of 1928</vt:lpstr>
      <vt:lpstr>Republican: well organised…appeal to prosperity </vt:lpstr>
      <vt:lpstr>1928  Republican Landslide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making of America</dc:title>
  <dc:creator>Stephen</dc:creator>
  <cp:lastModifiedBy>Stephen</cp:lastModifiedBy>
  <cp:revision>1908</cp:revision>
  <dcterms:created xsi:type="dcterms:W3CDTF">2023-02-02T12:46:22Z</dcterms:created>
  <dcterms:modified xsi:type="dcterms:W3CDTF">2024-11-18T23:04:05Z</dcterms:modified>
</cp:coreProperties>
</file>